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57" r:id="rId4"/>
    <p:sldId id="272" r:id="rId5"/>
    <p:sldId id="278" r:id="rId6"/>
    <p:sldId id="258" r:id="rId7"/>
    <p:sldId id="259" r:id="rId8"/>
    <p:sldId id="260" r:id="rId9"/>
    <p:sldId id="261" r:id="rId10"/>
    <p:sldId id="279" r:id="rId11"/>
    <p:sldId id="262" r:id="rId12"/>
    <p:sldId id="263" r:id="rId13"/>
    <p:sldId id="277" r:id="rId14"/>
    <p:sldId id="273" r:id="rId15"/>
    <p:sldId id="267" r:id="rId16"/>
    <p:sldId id="269" r:id="rId17"/>
    <p:sldId id="268" r:id="rId18"/>
    <p:sldId id="274" r:id="rId19"/>
    <p:sldId id="280" r:id="rId20"/>
    <p:sldId id="264" r:id="rId21"/>
    <p:sldId id="265" r:id="rId22"/>
    <p:sldId id="270" r:id="rId23"/>
    <p:sldId id="275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1660C9-5973-704F-9C9A-001E845F3B49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0EECF9-185D-694C-930E-BC5A168D88FE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>
              <a:latin typeface="Arial"/>
              <a:cs typeface="Arial"/>
            </a:rPr>
            <a:t>Step 1 The LDM Partnership Commitment</a:t>
          </a:r>
        </a:p>
      </dgm:t>
    </dgm:pt>
    <dgm:pt modelId="{E7D65258-7EB4-1E4B-A8D9-07F42D7F3621}" type="parTrans" cxnId="{F4FF3E81-F63B-FE48-A011-686BE110FCD4}">
      <dgm:prSet/>
      <dgm:spPr/>
      <dgm:t>
        <a:bodyPr/>
        <a:lstStyle/>
        <a:p>
          <a:endParaRPr lang="en-US"/>
        </a:p>
      </dgm:t>
    </dgm:pt>
    <dgm:pt modelId="{E06531C1-B34F-A14B-9B8B-371B27300A4E}" type="sibTrans" cxnId="{F4FF3E81-F63B-FE48-A011-686BE110FCD4}">
      <dgm:prSet/>
      <dgm:spPr/>
      <dgm:t>
        <a:bodyPr/>
        <a:lstStyle/>
        <a:p>
          <a:endParaRPr lang="en-US"/>
        </a:p>
      </dgm:t>
    </dgm:pt>
    <dgm:pt modelId="{CECE5611-B99B-024B-B0F8-4B4C7458C649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>
              <a:latin typeface="Arial"/>
              <a:cs typeface="Arial"/>
            </a:rPr>
            <a:t>Step 2 The Working Group</a:t>
          </a:r>
        </a:p>
      </dgm:t>
    </dgm:pt>
    <dgm:pt modelId="{89542BC5-7939-BC42-AD99-F9388060672A}" type="parTrans" cxnId="{7F96A4FC-1372-244C-8EF3-B2A00EED5870}">
      <dgm:prSet/>
      <dgm:spPr/>
      <dgm:t>
        <a:bodyPr/>
        <a:lstStyle/>
        <a:p>
          <a:endParaRPr lang="en-US"/>
        </a:p>
      </dgm:t>
    </dgm:pt>
    <dgm:pt modelId="{91C38511-218C-AE47-B327-329EB62371C1}" type="sibTrans" cxnId="{7F96A4FC-1372-244C-8EF3-B2A00EED5870}">
      <dgm:prSet/>
      <dgm:spPr/>
      <dgm:t>
        <a:bodyPr/>
        <a:lstStyle/>
        <a:p>
          <a:endParaRPr lang="en-US"/>
        </a:p>
      </dgm:t>
    </dgm:pt>
    <dgm:pt modelId="{8D3EF4E3-2527-EB44-91AF-49FCFB33E1C1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>
              <a:latin typeface="Arial"/>
              <a:cs typeface="Arial"/>
            </a:rPr>
            <a:t>Step 3 The LDM Partnership Agreement</a:t>
          </a:r>
        </a:p>
      </dgm:t>
    </dgm:pt>
    <dgm:pt modelId="{72FD10AC-D5C8-DA40-9A07-E49301BCBF8E}" type="parTrans" cxnId="{E49FA37D-10DF-8145-AE5E-A3502A8B419E}">
      <dgm:prSet/>
      <dgm:spPr/>
      <dgm:t>
        <a:bodyPr/>
        <a:lstStyle/>
        <a:p>
          <a:endParaRPr lang="en-US"/>
        </a:p>
      </dgm:t>
    </dgm:pt>
    <dgm:pt modelId="{D2BCB0D3-7B46-F84B-8B96-4782917EAEB9}" type="sibTrans" cxnId="{E49FA37D-10DF-8145-AE5E-A3502A8B419E}">
      <dgm:prSet/>
      <dgm:spPr/>
      <dgm:t>
        <a:bodyPr/>
        <a:lstStyle/>
        <a:p>
          <a:endParaRPr lang="en-US"/>
        </a:p>
      </dgm:t>
    </dgm:pt>
    <dgm:pt modelId="{D0869227-451E-B547-A705-E328DBEDA6CE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>
              <a:latin typeface="Arial"/>
              <a:cs typeface="Arial"/>
            </a:rPr>
            <a:t>Step 4 The Implementation Plan</a:t>
          </a:r>
        </a:p>
      </dgm:t>
    </dgm:pt>
    <dgm:pt modelId="{526E5FD1-7046-2E46-89B1-40807F3D0A5E}" type="parTrans" cxnId="{5E324E5B-51CC-5543-B944-307637B033D2}">
      <dgm:prSet/>
      <dgm:spPr/>
      <dgm:t>
        <a:bodyPr/>
        <a:lstStyle/>
        <a:p>
          <a:endParaRPr lang="en-US"/>
        </a:p>
      </dgm:t>
    </dgm:pt>
    <dgm:pt modelId="{E0A00C8C-C8FC-9344-846C-DF71249FAED2}" type="sibTrans" cxnId="{5E324E5B-51CC-5543-B944-307637B033D2}">
      <dgm:prSet/>
      <dgm:spPr/>
      <dgm:t>
        <a:bodyPr/>
        <a:lstStyle/>
        <a:p>
          <a:endParaRPr lang="en-US"/>
        </a:p>
      </dgm:t>
    </dgm:pt>
    <dgm:pt modelId="{91B65032-617E-6F42-BB19-F3B926C5974C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>
              <a:latin typeface="Arial"/>
              <a:cs typeface="Arial"/>
            </a:rPr>
            <a:t>Step 5 Local Decision Making - </a:t>
          </a:r>
          <a:r>
            <a:rPr lang="en-AU" sz="1600" dirty="0" err="1">
              <a:latin typeface="Arial"/>
              <a:cs typeface="Arial"/>
            </a:rPr>
            <a:t>Yolŋu</a:t>
          </a:r>
          <a:r>
            <a:rPr lang="en-AU" sz="1600" dirty="0">
              <a:latin typeface="Arial"/>
              <a:cs typeface="Arial"/>
            </a:rPr>
            <a:t> region</a:t>
          </a:r>
          <a:endParaRPr lang="en-US" sz="1600" dirty="0">
            <a:latin typeface="Arial"/>
            <a:cs typeface="Arial"/>
          </a:endParaRPr>
        </a:p>
      </dgm:t>
    </dgm:pt>
    <dgm:pt modelId="{08443094-4BB1-7644-864B-521510681E83}" type="parTrans" cxnId="{90EDB550-4A56-6840-A8FE-4DC72C6423D0}">
      <dgm:prSet/>
      <dgm:spPr/>
      <dgm:t>
        <a:bodyPr/>
        <a:lstStyle/>
        <a:p>
          <a:endParaRPr lang="en-US"/>
        </a:p>
      </dgm:t>
    </dgm:pt>
    <dgm:pt modelId="{F6C95DA6-E0ED-064F-92D8-2C26866D5C5D}" type="sibTrans" cxnId="{90EDB550-4A56-6840-A8FE-4DC72C6423D0}">
      <dgm:prSet/>
      <dgm:spPr/>
      <dgm:t>
        <a:bodyPr/>
        <a:lstStyle/>
        <a:p>
          <a:endParaRPr lang="en-US"/>
        </a:p>
      </dgm:t>
    </dgm:pt>
    <dgm:pt modelId="{DAA338BD-3166-4F4F-AD19-0D4F550329F1}" type="pres">
      <dgm:prSet presAssocID="{961660C9-5973-704F-9C9A-001E845F3B4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488CF729-C2BF-1B4C-9752-5BCE7A25314C}" type="pres">
      <dgm:prSet presAssocID="{961660C9-5973-704F-9C9A-001E845F3B49}" presName="dummyMaxCanvas" presStyleCnt="0">
        <dgm:presLayoutVars/>
      </dgm:prSet>
      <dgm:spPr/>
    </dgm:pt>
    <dgm:pt modelId="{94B74025-71AB-AE40-A01F-A0780B0BF805}" type="pres">
      <dgm:prSet presAssocID="{961660C9-5973-704F-9C9A-001E845F3B4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59B3F-77F9-2F42-8009-D8BD30293E41}" type="pres">
      <dgm:prSet presAssocID="{961660C9-5973-704F-9C9A-001E845F3B4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C6BE24A-E6E1-A74B-8449-4D30F6DD71CB}" type="pres">
      <dgm:prSet presAssocID="{961660C9-5973-704F-9C9A-001E845F3B4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2F593-7A75-8344-87AB-36690A9EE9D5}" type="pres">
      <dgm:prSet presAssocID="{961660C9-5973-704F-9C9A-001E845F3B4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4104ADF-2169-034C-A828-1E75704316C4}" type="pres">
      <dgm:prSet presAssocID="{961660C9-5973-704F-9C9A-001E845F3B4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C48FF8-F88B-5246-863C-A18E58E1F60C}" type="pres">
      <dgm:prSet presAssocID="{961660C9-5973-704F-9C9A-001E845F3B4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939327C-6705-4442-BC05-C30679FF60BB}" type="pres">
      <dgm:prSet presAssocID="{961660C9-5973-704F-9C9A-001E845F3B4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2FD8F6F-BC83-494F-BFBE-05238B1CB00A}" type="pres">
      <dgm:prSet presAssocID="{961660C9-5973-704F-9C9A-001E845F3B4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40FDFC4-9674-AA41-A17A-DB5B8AF14433}" type="pres">
      <dgm:prSet presAssocID="{961660C9-5973-704F-9C9A-001E845F3B4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5491820-3134-604C-9F62-51BD37587B43}" type="pres">
      <dgm:prSet presAssocID="{961660C9-5973-704F-9C9A-001E845F3B4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D5EAE-5806-C148-BA9A-D701F85E61FE}" type="pres">
      <dgm:prSet presAssocID="{961660C9-5973-704F-9C9A-001E845F3B4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B963F5A-4F37-0943-A0A0-C1C14CC07D11}" type="pres">
      <dgm:prSet presAssocID="{961660C9-5973-704F-9C9A-001E845F3B4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91510-F264-4749-B3BF-F8A9D1E148CD}" type="pres">
      <dgm:prSet presAssocID="{961660C9-5973-704F-9C9A-001E845F3B4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B26F194-AF7F-FB4C-9DB9-48E6B9C7043D}" type="pres">
      <dgm:prSet presAssocID="{961660C9-5973-704F-9C9A-001E845F3B4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8D5201-6CAF-4698-931C-69DAB5E723BC}" type="presOf" srcId="{91B65032-617E-6F42-BB19-F3B926C5974C}" destId="{AB26F194-AF7F-FB4C-9DB9-48E6B9C7043D}" srcOrd="1" destOrd="0" presId="urn:microsoft.com/office/officeart/2005/8/layout/vProcess5"/>
    <dgm:cxn modelId="{BCFDC87A-B522-4119-A0AA-4A6B9CF9779E}" type="presOf" srcId="{CECE5611-B99B-024B-B0F8-4B4C7458C649}" destId="{E1159B3F-77F9-2F42-8009-D8BD30293E41}" srcOrd="0" destOrd="0" presId="urn:microsoft.com/office/officeart/2005/8/layout/vProcess5"/>
    <dgm:cxn modelId="{E6B49C3E-1EAA-4205-8CBE-F28054A2C238}" type="presOf" srcId="{E0A00C8C-C8FC-9344-846C-DF71249FAED2}" destId="{040FDFC4-9674-AA41-A17A-DB5B8AF14433}" srcOrd="0" destOrd="0" presId="urn:microsoft.com/office/officeart/2005/8/layout/vProcess5"/>
    <dgm:cxn modelId="{A230B4E5-8F62-46CE-867A-9EFC9365054A}" type="presOf" srcId="{91B65032-617E-6F42-BB19-F3B926C5974C}" destId="{24104ADF-2169-034C-A828-1E75704316C4}" srcOrd="0" destOrd="0" presId="urn:microsoft.com/office/officeart/2005/8/layout/vProcess5"/>
    <dgm:cxn modelId="{19D29C74-7037-4CFB-A743-1F7AB25299AF}" type="presOf" srcId="{8D3EF4E3-2527-EB44-91AF-49FCFB33E1C1}" destId="{BC6BE24A-E6E1-A74B-8449-4D30F6DD71CB}" srcOrd="0" destOrd="0" presId="urn:microsoft.com/office/officeart/2005/8/layout/vProcess5"/>
    <dgm:cxn modelId="{4FA9E1FA-1EFF-400E-BDAC-308EE3604FB3}" type="presOf" srcId="{CECE5611-B99B-024B-B0F8-4B4C7458C649}" destId="{95CD5EAE-5806-C148-BA9A-D701F85E61FE}" srcOrd="1" destOrd="0" presId="urn:microsoft.com/office/officeart/2005/8/layout/vProcess5"/>
    <dgm:cxn modelId="{6F429550-4013-4D0D-9565-0B80E0EDFCB7}" type="presOf" srcId="{D0869227-451E-B547-A705-E328DBEDA6CE}" destId="{C322F593-7A75-8344-87AB-36690A9EE9D5}" srcOrd="0" destOrd="0" presId="urn:microsoft.com/office/officeart/2005/8/layout/vProcess5"/>
    <dgm:cxn modelId="{F4DD1F1F-36B9-42BE-823C-E0D7FBC57947}" type="presOf" srcId="{D0869227-451E-B547-A705-E328DBEDA6CE}" destId="{9F191510-F264-4749-B3BF-F8A9D1E148CD}" srcOrd="1" destOrd="0" presId="urn:microsoft.com/office/officeart/2005/8/layout/vProcess5"/>
    <dgm:cxn modelId="{F4FF3E81-F63B-FE48-A011-686BE110FCD4}" srcId="{961660C9-5973-704F-9C9A-001E845F3B49}" destId="{1B0EECF9-185D-694C-930E-BC5A168D88FE}" srcOrd="0" destOrd="0" parTransId="{E7D65258-7EB4-1E4B-A8D9-07F42D7F3621}" sibTransId="{E06531C1-B34F-A14B-9B8B-371B27300A4E}"/>
    <dgm:cxn modelId="{603F6EEF-688D-41FB-A85E-C8B7AC0C14A6}" type="presOf" srcId="{1B0EECF9-185D-694C-930E-BC5A168D88FE}" destId="{94B74025-71AB-AE40-A01F-A0780B0BF805}" srcOrd="0" destOrd="0" presId="urn:microsoft.com/office/officeart/2005/8/layout/vProcess5"/>
    <dgm:cxn modelId="{E0E0C08D-5CC8-46F8-ABB7-5E3DF1E6C4AF}" type="presOf" srcId="{961660C9-5973-704F-9C9A-001E845F3B49}" destId="{DAA338BD-3166-4F4F-AD19-0D4F550329F1}" srcOrd="0" destOrd="0" presId="urn:microsoft.com/office/officeart/2005/8/layout/vProcess5"/>
    <dgm:cxn modelId="{4597A0F7-3C81-4D09-B836-7A19E7104BEB}" type="presOf" srcId="{91C38511-218C-AE47-B327-329EB62371C1}" destId="{E939327C-6705-4442-BC05-C30679FF60BB}" srcOrd="0" destOrd="0" presId="urn:microsoft.com/office/officeart/2005/8/layout/vProcess5"/>
    <dgm:cxn modelId="{7F96A4FC-1372-244C-8EF3-B2A00EED5870}" srcId="{961660C9-5973-704F-9C9A-001E845F3B49}" destId="{CECE5611-B99B-024B-B0F8-4B4C7458C649}" srcOrd="1" destOrd="0" parTransId="{89542BC5-7939-BC42-AD99-F9388060672A}" sibTransId="{91C38511-218C-AE47-B327-329EB62371C1}"/>
    <dgm:cxn modelId="{F4430A37-2A44-4EE2-8B34-F3A5BCA97E8D}" type="presOf" srcId="{D2BCB0D3-7B46-F84B-8B96-4782917EAEB9}" destId="{42FD8F6F-BC83-494F-BFBE-05238B1CB00A}" srcOrd="0" destOrd="0" presId="urn:microsoft.com/office/officeart/2005/8/layout/vProcess5"/>
    <dgm:cxn modelId="{5E324E5B-51CC-5543-B944-307637B033D2}" srcId="{961660C9-5973-704F-9C9A-001E845F3B49}" destId="{D0869227-451E-B547-A705-E328DBEDA6CE}" srcOrd="3" destOrd="0" parTransId="{526E5FD1-7046-2E46-89B1-40807F3D0A5E}" sibTransId="{E0A00C8C-C8FC-9344-846C-DF71249FAED2}"/>
    <dgm:cxn modelId="{6F25FEC9-7B78-4DD5-B6E5-9A2C8A118A66}" type="presOf" srcId="{1B0EECF9-185D-694C-930E-BC5A168D88FE}" destId="{35491820-3134-604C-9F62-51BD37587B43}" srcOrd="1" destOrd="0" presId="urn:microsoft.com/office/officeart/2005/8/layout/vProcess5"/>
    <dgm:cxn modelId="{90EDB550-4A56-6840-A8FE-4DC72C6423D0}" srcId="{961660C9-5973-704F-9C9A-001E845F3B49}" destId="{91B65032-617E-6F42-BB19-F3B926C5974C}" srcOrd="4" destOrd="0" parTransId="{08443094-4BB1-7644-864B-521510681E83}" sibTransId="{F6C95DA6-E0ED-064F-92D8-2C26866D5C5D}"/>
    <dgm:cxn modelId="{E49FA37D-10DF-8145-AE5E-A3502A8B419E}" srcId="{961660C9-5973-704F-9C9A-001E845F3B49}" destId="{8D3EF4E3-2527-EB44-91AF-49FCFB33E1C1}" srcOrd="2" destOrd="0" parTransId="{72FD10AC-D5C8-DA40-9A07-E49301BCBF8E}" sibTransId="{D2BCB0D3-7B46-F84B-8B96-4782917EAEB9}"/>
    <dgm:cxn modelId="{32CA4D26-BF4A-47F2-BA37-9904E69EC499}" type="presOf" srcId="{8D3EF4E3-2527-EB44-91AF-49FCFB33E1C1}" destId="{6B963F5A-4F37-0943-A0A0-C1C14CC07D11}" srcOrd="1" destOrd="0" presId="urn:microsoft.com/office/officeart/2005/8/layout/vProcess5"/>
    <dgm:cxn modelId="{A7348208-1326-43AB-A56A-25CCAB3993D6}" type="presOf" srcId="{E06531C1-B34F-A14B-9B8B-371B27300A4E}" destId="{67C48FF8-F88B-5246-863C-A18E58E1F60C}" srcOrd="0" destOrd="0" presId="urn:microsoft.com/office/officeart/2005/8/layout/vProcess5"/>
    <dgm:cxn modelId="{A087CE7F-93C9-4F08-BB81-AAEF291BD512}" type="presParOf" srcId="{DAA338BD-3166-4F4F-AD19-0D4F550329F1}" destId="{488CF729-C2BF-1B4C-9752-5BCE7A25314C}" srcOrd="0" destOrd="0" presId="urn:microsoft.com/office/officeart/2005/8/layout/vProcess5"/>
    <dgm:cxn modelId="{06927FBA-7C21-4446-B19E-40F64504579C}" type="presParOf" srcId="{DAA338BD-3166-4F4F-AD19-0D4F550329F1}" destId="{94B74025-71AB-AE40-A01F-A0780B0BF805}" srcOrd="1" destOrd="0" presId="urn:microsoft.com/office/officeart/2005/8/layout/vProcess5"/>
    <dgm:cxn modelId="{CFA6D35F-85B6-4BEE-8D4D-A75A69829847}" type="presParOf" srcId="{DAA338BD-3166-4F4F-AD19-0D4F550329F1}" destId="{E1159B3F-77F9-2F42-8009-D8BD30293E41}" srcOrd="2" destOrd="0" presId="urn:microsoft.com/office/officeart/2005/8/layout/vProcess5"/>
    <dgm:cxn modelId="{9039EC7C-AEDB-4158-80F1-F077B1FD72B3}" type="presParOf" srcId="{DAA338BD-3166-4F4F-AD19-0D4F550329F1}" destId="{BC6BE24A-E6E1-A74B-8449-4D30F6DD71CB}" srcOrd="3" destOrd="0" presId="urn:microsoft.com/office/officeart/2005/8/layout/vProcess5"/>
    <dgm:cxn modelId="{FD050912-2B04-481F-9910-D9DB5BBA7C27}" type="presParOf" srcId="{DAA338BD-3166-4F4F-AD19-0D4F550329F1}" destId="{C322F593-7A75-8344-87AB-36690A9EE9D5}" srcOrd="4" destOrd="0" presId="urn:microsoft.com/office/officeart/2005/8/layout/vProcess5"/>
    <dgm:cxn modelId="{AB2E0003-3C3A-40E2-9A7E-9EAF82DA9F34}" type="presParOf" srcId="{DAA338BD-3166-4F4F-AD19-0D4F550329F1}" destId="{24104ADF-2169-034C-A828-1E75704316C4}" srcOrd="5" destOrd="0" presId="urn:microsoft.com/office/officeart/2005/8/layout/vProcess5"/>
    <dgm:cxn modelId="{2DA56A06-FAC1-44D3-A179-B221524A14CF}" type="presParOf" srcId="{DAA338BD-3166-4F4F-AD19-0D4F550329F1}" destId="{67C48FF8-F88B-5246-863C-A18E58E1F60C}" srcOrd="6" destOrd="0" presId="urn:microsoft.com/office/officeart/2005/8/layout/vProcess5"/>
    <dgm:cxn modelId="{D39BEAAD-2423-406E-8EA3-C178FDA2BBDF}" type="presParOf" srcId="{DAA338BD-3166-4F4F-AD19-0D4F550329F1}" destId="{E939327C-6705-4442-BC05-C30679FF60BB}" srcOrd="7" destOrd="0" presId="urn:microsoft.com/office/officeart/2005/8/layout/vProcess5"/>
    <dgm:cxn modelId="{6AA4C995-7A13-434F-AE77-D4044682D35B}" type="presParOf" srcId="{DAA338BD-3166-4F4F-AD19-0D4F550329F1}" destId="{42FD8F6F-BC83-494F-BFBE-05238B1CB00A}" srcOrd="8" destOrd="0" presId="urn:microsoft.com/office/officeart/2005/8/layout/vProcess5"/>
    <dgm:cxn modelId="{129CF047-418A-4487-9D50-94EEAA434B9A}" type="presParOf" srcId="{DAA338BD-3166-4F4F-AD19-0D4F550329F1}" destId="{040FDFC4-9674-AA41-A17A-DB5B8AF14433}" srcOrd="9" destOrd="0" presId="urn:microsoft.com/office/officeart/2005/8/layout/vProcess5"/>
    <dgm:cxn modelId="{1D3778B7-C458-4E0A-A233-C03D1980830A}" type="presParOf" srcId="{DAA338BD-3166-4F4F-AD19-0D4F550329F1}" destId="{35491820-3134-604C-9F62-51BD37587B43}" srcOrd="10" destOrd="0" presId="urn:microsoft.com/office/officeart/2005/8/layout/vProcess5"/>
    <dgm:cxn modelId="{746400A4-2D8D-4148-86CD-25F88B5BCB95}" type="presParOf" srcId="{DAA338BD-3166-4F4F-AD19-0D4F550329F1}" destId="{95CD5EAE-5806-C148-BA9A-D701F85E61FE}" srcOrd="11" destOrd="0" presId="urn:microsoft.com/office/officeart/2005/8/layout/vProcess5"/>
    <dgm:cxn modelId="{3C628041-62B5-4D34-806D-03CF18DAAC15}" type="presParOf" srcId="{DAA338BD-3166-4F4F-AD19-0D4F550329F1}" destId="{6B963F5A-4F37-0943-A0A0-C1C14CC07D11}" srcOrd="12" destOrd="0" presId="urn:microsoft.com/office/officeart/2005/8/layout/vProcess5"/>
    <dgm:cxn modelId="{B51705A7-A539-4474-9B30-46D9B8F3C413}" type="presParOf" srcId="{DAA338BD-3166-4F4F-AD19-0D4F550329F1}" destId="{9F191510-F264-4749-B3BF-F8A9D1E148CD}" srcOrd="13" destOrd="0" presId="urn:microsoft.com/office/officeart/2005/8/layout/vProcess5"/>
    <dgm:cxn modelId="{807A555D-D786-4108-8E1D-5D0DB9E8C1C8}" type="presParOf" srcId="{DAA338BD-3166-4F4F-AD19-0D4F550329F1}" destId="{AB26F194-AF7F-FB4C-9DB9-48E6B9C7043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74025-71AB-AE40-A01F-A0780B0BF805}">
      <dsp:nvSpPr>
        <dsp:cNvPr id="0" name=""/>
        <dsp:cNvSpPr/>
      </dsp:nvSpPr>
      <dsp:spPr>
        <a:xfrm>
          <a:off x="0" y="0"/>
          <a:ext cx="5039607" cy="705688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rnd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/>
              <a:cs typeface="Arial"/>
            </a:rPr>
            <a:t>Step 1 The LDM Partnership Commitment</a:t>
          </a:r>
        </a:p>
      </dsp:txBody>
      <dsp:txXfrm>
        <a:off x="20669" y="20669"/>
        <a:ext cx="4195549" cy="664350"/>
      </dsp:txXfrm>
    </dsp:sp>
    <dsp:sp modelId="{E1159B3F-77F9-2F42-8009-D8BD30293E41}">
      <dsp:nvSpPr>
        <dsp:cNvPr id="0" name=""/>
        <dsp:cNvSpPr/>
      </dsp:nvSpPr>
      <dsp:spPr>
        <a:xfrm>
          <a:off x="376334" y="803700"/>
          <a:ext cx="5039607" cy="705688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rnd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Arial"/>
              <a:cs typeface="Arial"/>
            </a:rPr>
            <a:t>Step 2 The Working Group</a:t>
          </a:r>
        </a:p>
      </dsp:txBody>
      <dsp:txXfrm>
        <a:off x="397003" y="824369"/>
        <a:ext cx="4163237" cy="664350"/>
      </dsp:txXfrm>
    </dsp:sp>
    <dsp:sp modelId="{BC6BE24A-E6E1-A74B-8449-4D30F6DD71CB}">
      <dsp:nvSpPr>
        <dsp:cNvPr id="0" name=""/>
        <dsp:cNvSpPr/>
      </dsp:nvSpPr>
      <dsp:spPr>
        <a:xfrm>
          <a:off x="752668" y="1607400"/>
          <a:ext cx="5039607" cy="705688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rnd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Arial"/>
              <a:cs typeface="Arial"/>
            </a:rPr>
            <a:t>Step 3 The LDM Partnership Agreement</a:t>
          </a:r>
        </a:p>
      </dsp:txBody>
      <dsp:txXfrm>
        <a:off x="773337" y="1628069"/>
        <a:ext cx="4163237" cy="664350"/>
      </dsp:txXfrm>
    </dsp:sp>
    <dsp:sp modelId="{C322F593-7A75-8344-87AB-36690A9EE9D5}">
      <dsp:nvSpPr>
        <dsp:cNvPr id="0" name=""/>
        <dsp:cNvSpPr/>
      </dsp:nvSpPr>
      <dsp:spPr>
        <a:xfrm>
          <a:off x="1129003" y="2411101"/>
          <a:ext cx="5039607" cy="705688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rnd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Arial"/>
              <a:cs typeface="Arial"/>
            </a:rPr>
            <a:t>Step 4 The Implementation Plan</a:t>
          </a:r>
        </a:p>
      </dsp:txBody>
      <dsp:txXfrm>
        <a:off x="1149672" y="2431770"/>
        <a:ext cx="4163237" cy="664350"/>
      </dsp:txXfrm>
    </dsp:sp>
    <dsp:sp modelId="{24104ADF-2169-034C-A828-1E75704316C4}">
      <dsp:nvSpPr>
        <dsp:cNvPr id="0" name=""/>
        <dsp:cNvSpPr/>
      </dsp:nvSpPr>
      <dsp:spPr>
        <a:xfrm>
          <a:off x="1505337" y="3214801"/>
          <a:ext cx="5039607" cy="705688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rnd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/>
              <a:cs typeface="Arial"/>
            </a:rPr>
            <a:t>Step 5 Local Decision Making - </a:t>
          </a:r>
          <a:r>
            <a:rPr lang="en-AU" sz="1600" kern="1200" dirty="0" err="1">
              <a:latin typeface="Arial"/>
              <a:cs typeface="Arial"/>
            </a:rPr>
            <a:t>Yolŋu</a:t>
          </a:r>
          <a:r>
            <a:rPr lang="en-AU" sz="1600" kern="1200" dirty="0">
              <a:latin typeface="Arial"/>
              <a:cs typeface="Arial"/>
            </a:rPr>
            <a:t> region</a:t>
          </a:r>
          <a:endParaRPr lang="en-US" sz="1600" kern="1200" dirty="0">
            <a:latin typeface="Arial"/>
            <a:cs typeface="Arial"/>
          </a:endParaRPr>
        </a:p>
      </dsp:txBody>
      <dsp:txXfrm>
        <a:off x="1526006" y="3235470"/>
        <a:ext cx="4163237" cy="664350"/>
      </dsp:txXfrm>
    </dsp:sp>
    <dsp:sp modelId="{67C48FF8-F88B-5246-863C-A18E58E1F60C}">
      <dsp:nvSpPr>
        <dsp:cNvPr id="0" name=""/>
        <dsp:cNvSpPr/>
      </dsp:nvSpPr>
      <dsp:spPr>
        <a:xfrm>
          <a:off x="4580910" y="515544"/>
          <a:ext cx="458697" cy="4586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684117" y="515544"/>
        <a:ext cx="252283" cy="345169"/>
      </dsp:txXfrm>
    </dsp:sp>
    <dsp:sp modelId="{E939327C-6705-4442-BC05-C30679FF60BB}">
      <dsp:nvSpPr>
        <dsp:cNvPr id="0" name=""/>
        <dsp:cNvSpPr/>
      </dsp:nvSpPr>
      <dsp:spPr>
        <a:xfrm>
          <a:off x="4957244" y="1319244"/>
          <a:ext cx="458697" cy="4586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060451" y="1319244"/>
        <a:ext cx="252283" cy="345169"/>
      </dsp:txXfrm>
    </dsp:sp>
    <dsp:sp modelId="{42FD8F6F-BC83-494F-BFBE-05238B1CB00A}">
      <dsp:nvSpPr>
        <dsp:cNvPr id="0" name=""/>
        <dsp:cNvSpPr/>
      </dsp:nvSpPr>
      <dsp:spPr>
        <a:xfrm>
          <a:off x="5333578" y="2111183"/>
          <a:ext cx="458697" cy="4586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436785" y="2111183"/>
        <a:ext cx="252283" cy="345169"/>
      </dsp:txXfrm>
    </dsp:sp>
    <dsp:sp modelId="{040FDFC4-9674-AA41-A17A-DB5B8AF14433}">
      <dsp:nvSpPr>
        <dsp:cNvPr id="0" name=""/>
        <dsp:cNvSpPr/>
      </dsp:nvSpPr>
      <dsp:spPr>
        <a:xfrm>
          <a:off x="5709913" y="2922725"/>
          <a:ext cx="458697" cy="4586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813120" y="2922725"/>
        <a:ext cx="252283" cy="345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8F92-4152-4432-B80B-FE19BC1F7D29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BB75-9884-4E42-A870-624E8F0CD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5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8F92-4152-4432-B80B-FE19BC1F7D29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BB75-9884-4E42-A870-624E8F0CD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8F92-4152-4432-B80B-FE19BC1F7D29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BB75-9884-4E42-A870-624E8F0CDDB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2581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8F92-4152-4432-B80B-FE19BC1F7D29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BB75-9884-4E42-A870-624E8F0CD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82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8F92-4152-4432-B80B-FE19BC1F7D29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BB75-9884-4E42-A870-624E8F0CDD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673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8F92-4152-4432-B80B-FE19BC1F7D29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BB75-9884-4E42-A870-624E8F0CD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76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8F92-4152-4432-B80B-FE19BC1F7D29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BB75-9884-4E42-A870-624E8F0CD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75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8F92-4152-4432-B80B-FE19BC1F7D29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BB75-9884-4E42-A870-624E8F0CD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7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8F92-4152-4432-B80B-FE19BC1F7D29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BB75-9884-4E42-A870-624E8F0CD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8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8F92-4152-4432-B80B-FE19BC1F7D29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BB75-9884-4E42-A870-624E8F0CD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1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8F92-4152-4432-B80B-FE19BC1F7D29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BB75-9884-4E42-A870-624E8F0CD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1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8F92-4152-4432-B80B-FE19BC1F7D29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BB75-9884-4E42-A870-624E8F0CD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7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8F92-4152-4432-B80B-FE19BC1F7D29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BB75-9884-4E42-A870-624E8F0CD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7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8F92-4152-4432-B80B-FE19BC1F7D29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BB75-9884-4E42-A870-624E8F0CD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0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8F92-4152-4432-B80B-FE19BC1F7D29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BB75-9884-4E42-A870-624E8F0CD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8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8F92-4152-4432-B80B-FE19BC1F7D29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BB75-9884-4E42-A870-624E8F0CD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5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48F92-4152-4432-B80B-FE19BC1F7D29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0BBB75-9884-4E42-A870-624E8F0CD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6.jpg"/><Relationship Id="rId9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569698"/>
          </a:xfrm>
        </p:spPr>
        <p:txBody>
          <a:bodyPr>
            <a:normAutofit fontScale="90000"/>
          </a:bodyPr>
          <a:lstStyle/>
          <a:p>
            <a:pPr algn="ctr"/>
            <a:r>
              <a:rPr lang="yo-NG" sz="5300" dirty="0" smtClean="0"/>
              <a:t>Yolŋu Region </a:t>
            </a: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yo-NG" sz="5300" dirty="0" smtClean="0"/>
              <a:t>Local Decision Making</a:t>
            </a:r>
            <a:r>
              <a:rPr lang="en-US" sz="5300" dirty="0" smtClean="0"/>
              <a:t> </a:t>
            </a:r>
            <a:br>
              <a:rPr lang="en-US" sz="5300" dirty="0" smtClean="0"/>
            </a:br>
            <a:r>
              <a:rPr lang="yo-NG" sz="5300" dirty="0" smtClean="0"/>
              <a:t>Partnership </a:t>
            </a:r>
            <a:r>
              <a:rPr lang="yo-NG" sz="5300" dirty="0"/>
              <a:t>Commitment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43"/>
          <a:stretch/>
        </p:blipFill>
        <p:spPr>
          <a:xfrm>
            <a:off x="1016267" y="3179298"/>
            <a:ext cx="8257735" cy="233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9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Step 1: </a:t>
            </a:r>
            <a:r>
              <a:rPr lang="yo-NG" b="1" dirty="0" smtClean="0"/>
              <a:t>The </a:t>
            </a:r>
            <a:r>
              <a:rPr lang="yo-NG" b="1" i="1" dirty="0"/>
              <a:t>Partnership Commitment</a:t>
            </a:r>
            <a:r>
              <a:rPr lang="yo-NG" b="1" dirty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3312" y="2441448"/>
            <a:ext cx="723290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yo-NG" b="1" dirty="0" smtClean="0">
                <a:ln/>
                <a:solidFill>
                  <a:schemeClr val="accent3"/>
                </a:solidFill>
              </a:rPr>
              <a:t>Goŋ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b</a:t>
            </a:r>
            <a:r>
              <a:rPr lang="yo-NG" b="1" dirty="0" smtClean="0">
                <a:ln/>
                <a:solidFill>
                  <a:schemeClr val="accent3"/>
                </a:solidFill>
              </a:rPr>
              <a:t>uy giṯiḏaw’yunawuy wo yoranhawuy </a:t>
            </a:r>
          </a:p>
          <a:p>
            <a:r>
              <a:rPr lang="yo-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written or formal agreement</a:t>
            </a:r>
            <a:endParaRPr lang="en-US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3312" y="3229495"/>
            <a:ext cx="504582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yo-NG" b="1" dirty="0">
                <a:ln/>
                <a:solidFill>
                  <a:schemeClr val="accent3"/>
                </a:solidFill>
              </a:rPr>
              <a:t>Yoranhawuy </a:t>
            </a:r>
            <a:r>
              <a:rPr lang="yo-NG" b="1" dirty="0" smtClean="0">
                <a:ln/>
                <a:solidFill>
                  <a:schemeClr val="accent3"/>
                </a:solidFill>
              </a:rPr>
              <a:t>rom</a:t>
            </a:r>
          </a:p>
          <a:p>
            <a:r>
              <a:rPr lang="yo-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consensual</a:t>
            </a:r>
            <a:r>
              <a:rPr lang="yo-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verbal agreement 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89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8524" y="2076136"/>
            <a:ext cx="921126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yo-NG" b="1" dirty="0" smtClean="0">
                <a:ln/>
                <a:solidFill>
                  <a:schemeClr val="accent3"/>
                </a:solidFill>
              </a:rPr>
              <a:t>When Yolŋu leaders share ideas and ways of working,</a:t>
            </a:r>
          </a:p>
          <a:p>
            <a:r>
              <a:rPr lang="yo-NG" b="1" dirty="0">
                <a:ln/>
                <a:solidFill>
                  <a:schemeClr val="accent3"/>
                </a:solidFill>
              </a:rPr>
              <a:t>w</a:t>
            </a:r>
            <a:r>
              <a:rPr lang="yo-NG" b="1" dirty="0" smtClean="0">
                <a:ln/>
                <a:solidFill>
                  <a:schemeClr val="accent3"/>
                </a:solidFill>
              </a:rPr>
              <a:t>hen Yolŋu are learning and using their skills,</a:t>
            </a:r>
          </a:p>
          <a:p>
            <a:r>
              <a:rPr lang="yo-NG" b="1" dirty="0" smtClean="0">
                <a:ln/>
                <a:solidFill>
                  <a:schemeClr val="accent3"/>
                </a:solidFill>
              </a:rPr>
              <a:t>when Yolŋu are in the right places to make decisions,</a:t>
            </a:r>
          </a:p>
          <a:p>
            <a:r>
              <a:rPr lang="yo-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then all of the work that happens in Yolŋu communities will be better for Yolŋu people.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785" y="3659945"/>
            <a:ext cx="461176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14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yo-NG" b="1" dirty="0" smtClean="0"/>
              <a:t>Step 2: The </a:t>
            </a:r>
            <a:r>
              <a:rPr lang="yo-NG" b="1" i="1" dirty="0"/>
              <a:t>Working Group</a:t>
            </a:r>
            <a:r>
              <a:rPr lang="yo-NG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318996"/>
            <a:ext cx="8596668" cy="3035429"/>
          </a:xfrm>
        </p:spPr>
        <p:txBody>
          <a:bodyPr>
            <a:normAutofit/>
          </a:bodyPr>
          <a:lstStyle/>
          <a:p>
            <a:r>
              <a:rPr lang="yo-NG" dirty="0"/>
              <a:t>The </a:t>
            </a:r>
            <a:r>
              <a:rPr lang="yo-NG" i="1" dirty="0"/>
              <a:t>Partnership Commitment</a:t>
            </a:r>
            <a:r>
              <a:rPr lang="yo-NG" dirty="0"/>
              <a:t> says that a </a:t>
            </a:r>
            <a:r>
              <a:rPr lang="yo-NG" i="1" dirty="0"/>
              <a:t>Working Group</a:t>
            </a:r>
            <a:r>
              <a:rPr lang="yo-NG" dirty="0"/>
              <a:t> will start </a:t>
            </a:r>
            <a:r>
              <a:rPr lang="yo-NG" dirty="0" smtClean="0"/>
              <a:t>to meet </a:t>
            </a:r>
            <a:r>
              <a:rPr lang="yo-NG" dirty="0"/>
              <a:t>and </a:t>
            </a:r>
            <a:r>
              <a:rPr lang="yo-NG" dirty="0" smtClean="0"/>
              <a:t>talk </a:t>
            </a:r>
            <a:r>
              <a:rPr lang="yo-NG" dirty="0"/>
              <a:t>about how to move down the </a:t>
            </a:r>
            <a:r>
              <a:rPr lang="yo-NG" i="1" dirty="0"/>
              <a:t>Local Decision Making</a:t>
            </a:r>
            <a:r>
              <a:rPr lang="yo-NG" dirty="0"/>
              <a:t> pathway.</a:t>
            </a:r>
            <a:r>
              <a:rPr lang="yo-NG" dirty="0" smtClean="0"/>
              <a:t> </a:t>
            </a:r>
            <a:endParaRPr lang="en-US" dirty="0"/>
          </a:p>
          <a:p>
            <a:r>
              <a:rPr lang="yo-NG" dirty="0"/>
              <a:t>The </a:t>
            </a:r>
            <a:r>
              <a:rPr lang="yo-NG" i="1" dirty="0"/>
              <a:t>Partnership Commitment</a:t>
            </a:r>
            <a:r>
              <a:rPr lang="yo-NG" dirty="0"/>
              <a:t> paper explains what the Working Group will do and how it will work.</a:t>
            </a:r>
            <a:r>
              <a:rPr lang="yo-NG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61688" y="3922995"/>
            <a:ext cx="4233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yo-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English Action Words</a:t>
            </a:r>
            <a:endParaRPr lang="yo-NG" b="1" dirty="0" smtClean="0"/>
          </a:p>
          <a:p>
            <a:r>
              <a:rPr lang="yo-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believe, to accept, to acknowledge</a:t>
            </a:r>
          </a:p>
          <a:p>
            <a:r>
              <a:rPr lang="yo-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 stand ready</a:t>
            </a:r>
          </a:p>
          <a:p>
            <a:r>
              <a:rPr lang="yo-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 stand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yo-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 </a:t>
            </a:r>
            <a:r>
              <a:rPr lang="yo-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prepare, to organise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5840" y="3922995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yo-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Yolŋu Action Words</a:t>
            </a:r>
          </a:p>
          <a:p>
            <a:r>
              <a:rPr lang="yo-NG" b="1" dirty="0" smtClean="0">
                <a:ln/>
                <a:solidFill>
                  <a:schemeClr val="accent3"/>
                </a:solidFill>
              </a:rPr>
              <a:t>Märr-yuwalkthirr </a:t>
            </a:r>
            <a:r>
              <a:rPr lang="yo-NG" b="1" dirty="0">
                <a:ln/>
                <a:solidFill>
                  <a:schemeClr val="accent3"/>
                </a:solidFill>
              </a:rPr>
              <a:t>	</a:t>
            </a:r>
            <a:r>
              <a:rPr lang="yo-NG" b="1" dirty="0" smtClean="0">
                <a:ln/>
                <a:solidFill>
                  <a:schemeClr val="accent3"/>
                </a:solidFill>
              </a:rPr>
              <a:t/>
            </a:r>
            <a:br>
              <a:rPr lang="yo-NG" b="1" dirty="0" smtClean="0">
                <a:ln/>
                <a:solidFill>
                  <a:schemeClr val="accent3"/>
                </a:solidFill>
              </a:rPr>
            </a:br>
            <a:r>
              <a:rPr lang="yo-NG" b="1" dirty="0" smtClean="0">
                <a:ln/>
                <a:solidFill>
                  <a:schemeClr val="accent3"/>
                </a:solidFill>
              </a:rPr>
              <a:t>Djalkiri-burrpurryun </a:t>
            </a:r>
          </a:p>
          <a:p>
            <a:r>
              <a:rPr lang="yo-NG" b="1" dirty="0" smtClean="0">
                <a:ln/>
                <a:solidFill>
                  <a:schemeClr val="accent3"/>
                </a:solidFill>
              </a:rPr>
              <a:t>Djingaryun</a:t>
            </a:r>
            <a:r>
              <a:rPr lang="yo-NG" b="1" dirty="0">
                <a:ln/>
                <a:solidFill>
                  <a:schemeClr val="accent3"/>
                </a:solidFill>
              </a:rPr>
              <a:t>		</a:t>
            </a:r>
            <a:r>
              <a:rPr lang="yo-NG" b="1" i="1" dirty="0" smtClean="0">
                <a:ln/>
                <a:solidFill>
                  <a:schemeClr val="accent3"/>
                </a:solidFill>
              </a:rPr>
              <a:t/>
            </a:r>
            <a:br>
              <a:rPr lang="yo-NG" b="1" i="1" dirty="0" smtClean="0">
                <a:ln/>
                <a:solidFill>
                  <a:schemeClr val="accent3"/>
                </a:solidFill>
              </a:rPr>
            </a:br>
            <a:r>
              <a:rPr lang="yo-NG" b="1" dirty="0" smtClean="0">
                <a:ln/>
                <a:solidFill>
                  <a:schemeClr val="accent3"/>
                </a:solidFill>
              </a:rPr>
              <a:t>Galŋa-rrarrayun</a:t>
            </a:r>
            <a:r>
              <a:rPr lang="yo-NG" b="1" dirty="0">
                <a:ln/>
                <a:solidFill>
                  <a:schemeClr val="accent3"/>
                </a:solidFill>
              </a:rPr>
              <a:t>		</a:t>
            </a:r>
            <a:r>
              <a:rPr lang="yo-NG" b="1" i="1" dirty="0">
                <a:ln/>
                <a:solidFill>
                  <a:schemeClr val="accent3"/>
                </a:solidFill>
              </a:rPr>
              <a:t>		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35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yo-NG" b="1" dirty="0" smtClean="0"/>
              <a:t>Who is in the </a:t>
            </a:r>
            <a:r>
              <a:rPr lang="yo-NG" b="1" i="1" dirty="0"/>
              <a:t>Working </a:t>
            </a:r>
            <a:r>
              <a:rPr lang="yo-NG" b="1" i="1" dirty="0" smtClean="0"/>
              <a:t>Group</a:t>
            </a:r>
            <a:r>
              <a:rPr lang="yo-NG" b="1" dirty="0" smtClean="0"/>
              <a:t>? </a:t>
            </a:r>
            <a:r>
              <a:rPr lang="yo-NG" b="1" dirty="0"/>
              <a:t/>
            </a:r>
            <a:br>
              <a:rPr lang="yo-NG" b="1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98484"/>
            <a:ext cx="7707011" cy="44293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yo-NG" dirty="0" smtClean="0"/>
          </a:p>
          <a:p>
            <a:r>
              <a:rPr lang="yo-NG" dirty="0" smtClean="0"/>
              <a:t>Chair </a:t>
            </a:r>
            <a:r>
              <a:rPr lang="yo-NG" dirty="0"/>
              <a:t>- </a:t>
            </a:r>
            <a:r>
              <a:rPr lang="en-AU" dirty="0"/>
              <a:t>Department of the Chief Minister </a:t>
            </a:r>
            <a:r>
              <a:rPr lang="yo-NG" dirty="0"/>
              <a:t>Director for East Arnhem Land + 1 Yolŋu staff member.  </a:t>
            </a:r>
            <a:endParaRPr lang="en-US" dirty="0"/>
          </a:p>
          <a:p>
            <a:r>
              <a:rPr lang="yo-NG" dirty="0"/>
              <a:t>1 person from the Department of Housing and Community Development </a:t>
            </a:r>
            <a:endParaRPr lang="en-US" dirty="0"/>
          </a:p>
          <a:p>
            <a:r>
              <a:rPr lang="yo-NG" dirty="0"/>
              <a:t>1 person from the Department of Education</a:t>
            </a:r>
            <a:endParaRPr lang="en-US" dirty="0"/>
          </a:p>
          <a:p>
            <a:r>
              <a:rPr lang="yo-NG" dirty="0"/>
              <a:t>1-2 people from the Federal Government (</a:t>
            </a:r>
            <a:r>
              <a:rPr lang="en-AU" dirty="0"/>
              <a:t>P</a:t>
            </a:r>
            <a:r>
              <a:rPr lang="yo-NG" dirty="0"/>
              <a:t>rime </a:t>
            </a:r>
            <a:r>
              <a:rPr lang="en-AU" dirty="0"/>
              <a:t>M</a:t>
            </a:r>
            <a:r>
              <a:rPr lang="yo-NG" dirty="0"/>
              <a:t>inister and Cabinet Manager for </a:t>
            </a:r>
            <a:r>
              <a:rPr lang="en-AU" dirty="0"/>
              <a:t>Arnhem Land &amp; Groote Eylandt </a:t>
            </a:r>
            <a:r>
              <a:rPr lang="yo-NG" dirty="0"/>
              <a:t>+ 1 Yolŋu </a:t>
            </a:r>
            <a:r>
              <a:rPr lang="en-AU" dirty="0"/>
              <a:t>staff member.</a:t>
            </a:r>
            <a:endParaRPr lang="en-US" dirty="0"/>
          </a:p>
          <a:p>
            <a:r>
              <a:rPr lang="yo-NG" dirty="0"/>
              <a:t>2 people from East Arnhem Regional Council including at least 1 Yolŋu member.</a:t>
            </a:r>
            <a:endParaRPr lang="en-US" dirty="0"/>
          </a:p>
          <a:p>
            <a:r>
              <a:rPr lang="yo-NG" dirty="0"/>
              <a:t>2 people </a:t>
            </a:r>
            <a:r>
              <a:rPr lang="yo-NG" dirty="0" smtClean="0"/>
              <a:t>from </a:t>
            </a:r>
            <a:r>
              <a:rPr lang="yo-NG" dirty="0"/>
              <a:t>ALPA, Miwatj Health, ARDS and Laynhapuy Homelands including at least 1 Yolŋu member.</a:t>
            </a:r>
          </a:p>
          <a:p>
            <a:r>
              <a:rPr lang="yo-NG" dirty="0"/>
              <a:t>Other groups may also join the </a:t>
            </a:r>
            <a:r>
              <a:rPr lang="yo-NG" i="1" dirty="0"/>
              <a:t>Partnership</a:t>
            </a:r>
            <a:r>
              <a:rPr lang="yo-NG" dirty="0"/>
              <a:t> and </a:t>
            </a:r>
            <a:r>
              <a:rPr lang="yo-NG" i="1" dirty="0"/>
              <a:t>Working Group</a:t>
            </a:r>
            <a:r>
              <a:rPr lang="yo-NG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75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9874" y="1621163"/>
            <a:ext cx="3444598" cy="18562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yo-NG" dirty="0" smtClean="0"/>
          </a:p>
          <a:p>
            <a:r>
              <a:rPr lang="en-AU" sz="2100" dirty="0" smtClean="0"/>
              <a:t>DEPARTMENT OF CHIEF MINISTER </a:t>
            </a:r>
            <a:endParaRPr lang="en-US" sz="2100" dirty="0" smtClean="0"/>
          </a:p>
          <a:p>
            <a:r>
              <a:rPr lang="yo-NG" sz="2100" dirty="0" smtClean="0"/>
              <a:t>HOUSING AND COMMUNITY DEVELOPMENT </a:t>
            </a:r>
            <a:endParaRPr lang="en-US" sz="2100" dirty="0" smtClean="0"/>
          </a:p>
          <a:p>
            <a:r>
              <a:rPr lang="yo-NG" sz="2100" dirty="0" smtClean="0"/>
              <a:t>EDUCATION</a:t>
            </a:r>
            <a:endParaRPr lang="en-US" sz="2100" dirty="0" smtClean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874" y="842104"/>
            <a:ext cx="2304851" cy="819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99" y="882572"/>
            <a:ext cx="3259615" cy="804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8" y="1458427"/>
            <a:ext cx="1309172" cy="13091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078" y="4109290"/>
            <a:ext cx="2093905" cy="757847"/>
          </a:xfrm>
          <a:prstGeom prst="snip1Rect">
            <a:avLst>
              <a:gd name="adj" fmla="val 38393"/>
            </a:avLst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9" t="-2134" r="1479" b="28665"/>
          <a:stretch/>
        </p:blipFill>
        <p:spPr>
          <a:xfrm>
            <a:off x="4297934" y="4904360"/>
            <a:ext cx="1855043" cy="1259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42" y="3073745"/>
            <a:ext cx="1347880" cy="127595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138465" y="2439499"/>
            <a:ext cx="1920240" cy="192024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893" y="1597901"/>
            <a:ext cx="347229" cy="8229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195" y="1592111"/>
            <a:ext cx="347229" cy="8229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74" y="1417795"/>
            <a:ext cx="347229" cy="8229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76" y="1412005"/>
            <a:ext cx="347229" cy="8229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585" y="2296214"/>
            <a:ext cx="347229" cy="8229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361" y="2760581"/>
            <a:ext cx="347229" cy="8229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77" y="4297250"/>
            <a:ext cx="347229" cy="8229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179" y="4291460"/>
            <a:ext cx="347229" cy="8229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082" y="3224114"/>
            <a:ext cx="347229" cy="8229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384" y="3218324"/>
            <a:ext cx="347229" cy="8229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123" y="4326088"/>
            <a:ext cx="347229" cy="8229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25" y="4320298"/>
            <a:ext cx="347229" cy="8229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09" y="2098091"/>
            <a:ext cx="347229" cy="82296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811" y="2092301"/>
            <a:ext cx="347229" cy="8229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" t="31734" r="6089" b="32000"/>
          <a:stretch/>
        </p:blipFill>
        <p:spPr>
          <a:xfrm>
            <a:off x="1368228" y="5309443"/>
            <a:ext cx="2008385" cy="82644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775" y="4494004"/>
            <a:ext cx="347229" cy="82296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77" y="4488214"/>
            <a:ext cx="347229" cy="82296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366895" y="2984120"/>
            <a:ext cx="1388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Working Group</a:t>
            </a:r>
            <a:endParaRPr lang="en-US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7065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yo-NG" b="1" dirty="0"/>
              <a:t>What will the </a:t>
            </a:r>
            <a:r>
              <a:rPr lang="yo-NG" b="1" i="1" dirty="0"/>
              <a:t>Working Group</a:t>
            </a:r>
            <a:r>
              <a:rPr lang="yo-NG" b="1" dirty="0"/>
              <a:t> </a:t>
            </a:r>
            <a:r>
              <a:rPr lang="yo-NG" b="1" dirty="0" smtClean="0"/>
              <a:t>do</a:t>
            </a:r>
            <a:r>
              <a:rPr lang="en-US" b="1" dirty="0" smtClean="0"/>
              <a:t> in 2019</a:t>
            </a:r>
            <a:r>
              <a:rPr lang="yo-NG" b="1" dirty="0" smtClean="0"/>
              <a:t>?</a:t>
            </a:r>
            <a:r>
              <a:rPr lang="yo-NG" b="1" i="1" dirty="0" smtClean="0"/>
              <a:t/>
            </a:r>
            <a:br>
              <a:rPr lang="yo-NG" b="1" i="1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yo-NG" dirty="0" smtClean="0"/>
              <a:t>In 2019, the </a:t>
            </a:r>
            <a:r>
              <a:rPr lang="yo-NG" i="1" dirty="0"/>
              <a:t>Working Group</a:t>
            </a:r>
            <a:r>
              <a:rPr lang="yo-NG" dirty="0"/>
              <a:t> will: </a:t>
            </a:r>
            <a:endParaRPr lang="en-US" dirty="0"/>
          </a:p>
          <a:p>
            <a:r>
              <a:rPr lang="yo-NG" dirty="0"/>
              <a:t>Talk about ancient Yolŋu </a:t>
            </a:r>
            <a:r>
              <a:rPr lang="en-US" dirty="0" smtClean="0"/>
              <a:t>ways of</a:t>
            </a:r>
            <a:r>
              <a:rPr lang="yo-NG" dirty="0" smtClean="0"/>
              <a:t> </a:t>
            </a:r>
            <a:r>
              <a:rPr lang="en-US" dirty="0" smtClean="0"/>
              <a:t>making decisions</a:t>
            </a:r>
            <a:endParaRPr lang="yo-NG" dirty="0" smtClean="0"/>
          </a:p>
          <a:p>
            <a:r>
              <a:rPr lang="yo-NG" dirty="0" smtClean="0"/>
              <a:t>Talk about Balanda </a:t>
            </a:r>
            <a:r>
              <a:rPr lang="en-US" dirty="0" smtClean="0"/>
              <a:t>ways of making</a:t>
            </a:r>
            <a:r>
              <a:rPr lang="yo-NG" dirty="0" smtClean="0"/>
              <a:t> decision-making</a:t>
            </a:r>
          </a:p>
          <a:p>
            <a:r>
              <a:rPr lang="yo-NG" dirty="0" smtClean="0"/>
              <a:t>Think about how to join these two ways of making decisions together</a:t>
            </a:r>
            <a:endParaRPr lang="en-US" dirty="0"/>
          </a:p>
          <a:p>
            <a:r>
              <a:rPr lang="yo-NG" dirty="0"/>
              <a:t>Visit communities and homelands to talk with other </a:t>
            </a:r>
            <a:r>
              <a:rPr lang="yo-NG" dirty="0" smtClean="0"/>
              <a:t>Yolŋu  </a:t>
            </a:r>
            <a:endParaRPr lang="en-US" dirty="0"/>
          </a:p>
          <a:p>
            <a:r>
              <a:rPr lang="yo-NG" dirty="0"/>
              <a:t>Share honestly and openly with </a:t>
            </a:r>
            <a:r>
              <a:rPr lang="en-US" dirty="0" smtClean="0"/>
              <a:t>all the </a:t>
            </a:r>
            <a:r>
              <a:rPr lang="yo-NG" dirty="0" smtClean="0"/>
              <a:t>groups </a:t>
            </a:r>
            <a:r>
              <a:rPr lang="yo-NG" dirty="0"/>
              <a:t>and communities so that the small </a:t>
            </a:r>
            <a:r>
              <a:rPr lang="yo-NG" i="1" dirty="0"/>
              <a:t>Working Group</a:t>
            </a:r>
            <a:r>
              <a:rPr lang="yo-NG" dirty="0"/>
              <a:t> stands for many Yolŋu in the Yolŋu </a:t>
            </a:r>
            <a:r>
              <a:rPr lang="yo-NG" dirty="0" smtClean="0"/>
              <a:t>Region</a:t>
            </a:r>
            <a:endParaRPr lang="en-US" dirty="0"/>
          </a:p>
          <a:p>
            <a:r>
              <a:rPr lang="yo-NG" dirty="0"/>
              <a:t>Share problems and worries together so that the small </a:t>
            </a:r>
            <a:r>
              <a:rPr lang="yo-NG" i="1" dirty="0"/>
              <a:t>Working Group</a:t>
            </a:r>
            <a:r>
              <a:rPr lang="yo-NG" dirty="0"/>
              <a:t> can build </a:t>
            </a:r>
            <a:r>
              <a:rPr lang="yo-NG" dirty="0" smtClean="0"/>
              <a:t>trust</a:t>
            </a:r>
          </a:p>
          <a:p>
            <a:r>
              <a:rPr lang="yo-NG" dirty="0"/>
              <a:t>The </a:t>
            </a:r>
            <a:r>
              <a:rPr lang="yo-NG" i="1" dirty="0"/>
              <a:t>Working Group</a:t>
            </a:r>
            <a:r>
              <a:rPr lang="yo-NG" dirty="0"/>
              <a:t> will decide the boundaries of the Yolŋu </a:t>
            </a:r>
            <a:r>
              <a:rPr lang="yo-NG" dirty="0" smtClean="0"/>
              <a:t>Region</a:t>
            </a:r>
            <a:r>
              <a:rPr lang="en-US" dirty="0" smtClean="0"/>
              <a:t> for the</a:t>
            </a:r>
            <a:r>
              <a:rPr lang="yo-NG" i="1" dirty="0" smtClean="0"/>
              <a:t> </a:t>
            </a:r>
            <a:r>
              <a:rPr lang="yo-NG" i="1" dirty="0"/>
              <a:t>Local Decision Making </a:t>
            </a:r>
            <a:r>
              <a:rPr lang="yo-NG" i="1" dirty="0" smtClean="0"/>
              <a:t>Partnership</a:t>
            </a:r>
            <a:r>
              <a:rPr lang="yo-NG" dirty="0" smtClean="0"/>
              <a:t> </a:t>
            </a:r>
            <a:r>
              <a:rPr lang="yo-NG" i="1" dirty="0" smtClean="0"/>
              <a:t>Agreement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76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yo-NG" dirty="0" smtClean="0"/>
              <a:t>In 2020,</a:t>
            </a:r>
            <a:r>
              <a:rPr lang="yo-NG" dirty="0"/>
              <a:t> </a:t>
            </a:r>
            <a:r>
              <a:rPr lang="yo-NG" dirty="0" smtClean="0"/>
              <a:t>the </a:t>
            </a:r>
            <a:r>
              <a:rPr lang="yo-NG" i="1" dirty="0"/>
              <a:t>Working Group</a:t>
            </a:r>
            <a:r>
              <a:rPr lang="yo-NG" dirty="0"/>
              <a:t> will: </a:t>
            </a:r>
            <a:endParaRPr lang="en-US" dirty="0"/>
          </a:p>
          <a:p>
            <a:r>
              <a:rPr lang="yo-NG" dirty="0"/>
              <a:t>L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/>
              <a:t>all of the services working in the communities</a:t>
            </a:r>
            <a:r>
              <a:rPr lang="yo-NG" dirty="0"/>
              <a:t> and homelands around the</a:t>
            </a:r>
            <a:r>
              <a:rPr lang="en-US" dirty="0"/>
              <a:t> </a:t>
            </a:r>
            <a:r>
              <a:rPr lang="en-US" dirty="0" err="1"/>
              <a:t>Yol</a:t>
            </a:r>
            <a:r>
              <a:rPr lang="yo-NG" dirty="0"/>
              <a:t>ŋu Region</a:t>
            </a:r>
            <a:endParaRPr lang="en-US" dirty="0"/>
          </a:p>
          <a:p>
            <a:r>
              <a:rPr lang="yo-NG" dirty="0" smtClean="0"/>
              <a:t>Think </a:t>
            </a:r>
            <a:r>
              <a:rPr lang="yo-NG" dirty="0"/>
              <a:t>about how Yolŋu leaders can make more and more decisions about </a:t>
            </a:r>
            <a:r>
              <a:rPr lang="en-AU" dirty="0"/>
              <a:t>healthcare, education, police and courts, housing, welfare</a:t>
            </a:r>
            <a:r>
              <a:rPr lang="yo-NG" dirty="0"/>
              <a:t> and </a:t>
            </a:r>
            <a:r>
              <a:rPr lang="en-AU" dirty="0"/>
              <a:t>family support, and other </a:t>
            </a:r>
            <a:r>
              <a:rPr lang="yo-NG" dirty="0"/>
              <a:t>work in the Yolŋu </a:t>
            </a:r>
            <a:r>
              <a:rPr lang="yo-NG" dirty="0" smtClean="0"/>
              <a:t>communities</a:t>
            </a:r>
            <a:endParaRPr lang="en-US" dirty="0"/>
          </a:p>
          <a:p>
            <a:r>
              <a:rPr lang="yo-NG" dirty="0" smtClean="0"/>
              <a:t>Plan </a:t>
            </a:r>
            <a:r>
              <a:rPr lang="yo-NG" dirty="0"/>
              <a:t>how Yolŋu can gradually join in and steer the </a:t>
            </a:r>
            <a:r>
              <a:rPr lang="yo-NG" dirty="0" smtClean="0"/>
              <a:t>work  </a:t>
            </a:r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will the</a:t>
            </a:r>
            <a:r>
              <a:rPr lang="yo-NG" b="1" dirty="0" smtClean="0"/>
              <a:t> </a:t>
            </a:r>
            <a:r>
              <a:rPr lang="yo-NG" b="1" i="1" dirty="0" smtClean="0"/>
              <a:t>Working Group</a:t>
            </a:r>
            <a:r>
              <a:rPr lang="en-US" b="1" dirty="0" smtClean="0"/>
              <a:t> do in 2020?</a:t>
            </a:r>
            <a:r>
              <a:rPr lang="yo-NG" b="1" i="1" dirty="0" smtClean="0"/>
              <a:t/>
            </a:r>
            <a:br>
              <a:rPr lang="yo-NG" b="1" i="1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9580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478" y="1273621"/>
            <a:ext cx="8596668" cy="388077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endParaRPr lang="yo-NG" dirty="0" smtClean="0"/>
          </a:p>
          <a:p>
            <a:pPr marL="0" lvl="0" indent="0">
              <a:buNone/>
            </a:pPr>
            <a:r>
              <a:rPr lang="yo-NG" dirty="0" smtClean="0"/>
              <a:t>The </a:t>
            </a:r>
            <a:r>
              <a:rPr lang="yo-NG" i="1" dirty="0"/>
              <a:t>Working Group</a:t>
            </a:r>
            <a:r>
              <a:rPr lang="yo-NG" dirty="0"/>
              <a:t> will ask, </a:t>
            </a:r>
            <a:endParaRPr lang="yo-NG" dirty="0" smtClean="0"/>
          </a:p>
          <a:p>
            <a:r>
              <a:rPr lang="yo-NG" dirty="0" smtClean="0"/>
              <a:t>“</a:t>
            </a:r>
            <a:r>
              <a:rPr lang="yo-NG" dirty="0"/>
              <a:t>What are the special strengths of Yolŋu systems and Balanda systems</a:t>
            </a:r>
            <a:r>
              <a:rPr lang="yo-NG" dirty="0" smtClean="0"/>
              <a:t>?”</a:t>
            </a:r>
          </a:p>
          <a:p>
            <a:r>
              <a:rPr lang="yo-NG" dirty="0" smtClean="0"/>
              <a:t>“</a:t>
            </a:r>
            <a:r>
              <a:rPr lang="yo-NG" dirty="0"/>
              <a:t>In which areas are Yolŋu systems and Balanda systems weak or struggling?” </a:t>
            </a:r>
            <a:endParaRPr lang="yo-NG" dirty="0" smtClean="0"/>
          </a:p>
          <a:p>
            <a:r>
              <a:rPr lang="yo-NG" dirty="0"/>
              <a:t>“How are Yolŋu and Balanda choosing leaders to represent their people and their places?”</a:t>
            </a:r>
            <a:endParaRPr lang="yo-NG" dirty="0" smtClean="0"/>
          </a:p>
          <a:p>
            <a:r>
              <a:rPr lang="yo-NG" dirty="0" smtClean="0"/>
              <a:t>“</a:t>
            </a:r>
            <a:r>
              <a:rPr lang="yo-NG" dirty="0"/>
              <a:t>How can we make it easier for Yolŋu leaders to show cultural and decision-making authority?” </a:t>
            </a:r>
            <a:endParaRPr lang="yo-NG" dirty="0" smtClean="0"/>
          </a:p>
          <a:p>
            <a:r>
              <a:rPr lang="yo-NG" dirty="0" smtClean="0"/>
              <a:t>“</a:t>
            </a:r>
            <a:r>
              <a:rPr lang="yo-NG" dirty="0"/>
              <a:t>How can we make it easier for Yolŋu leaders to make strong decisions for their own people and places</a:t>
            </a:r>
            <a:r>
              <a:rPr lang="yo-NG" dirty="0" smtClean="0"/>
              <a:t>?”</a:t>
            </a:r>
          </a:p>
          <a:p>
            <a:r>
              <a:rPr lang="yo-NG" dirty="0" smtClean="0"/>
              <a:t>“</a:t>
            </a:r>
            <a:r>
              <a:rPr lang="yo-NG" dirty="0"/>
              <a:t>How can Governments and groups help each other to learn and grow skills for </a:t>
            </a:r>
            <a:r>
              <a:rPr lang="yo-NG" i="1" dirty="0"/>
              <a:t>Local Decision Making</a:t>
            </a:r>
            <a:r>
              <a:rPr lang="yo-NG" dirty="0" smtClean="0"/>
              <a:t>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22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will people</a:t>
            </a:r>
            <a:r>
              <a:rPr lang="en-US" b="1" i="1" dirty="0" smtClean="0"/>
              <a:t> </a:t>
            </a:r>
            <a:r>
              <a:rPr lang="en-US" b="1" dirty="0" smtClean="0"/>
              <a:t>work together in partnership?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the </a:t>
            </a:r>
            <a:r>
              <a:rPr lang="en-US" i="1" dirty="0" smtClean="0"/>
              <a:t>Working Group</a:t>
            </a:r>
            <a:r>
              <a:rPr lang="en-US" dirty="0" smtClean="0"/>
              <a:t>:</a:t>
            </a:r>
            <a:endParaRPr lang="yo-NG" dirty="0" smtClean="0"/>
          </a:p>
          <a:p>
            <a:r>
              <a:rPr lang="yo-NG" dirty="0" smtClean="0"/>
              <a:t>Everyone will share ideas openly</a:t>
            </a:r>
            <a:endParaRPr lang="en-US" dirty="0"/>
          </a:p>
          <a:p>
            <a:r>
              <a:rPr lang="yo-NG" dirty="0" smtClean="0"/>
              <a:t>When people see a way to strengthen the </a:t>
            </a:r>
            <a:r>
              <a:rPr lang="yo-NG" i="1" dirty="0" smtClean="0"/>
              <a:t>Local Decision Making</a:t>
            </a:r>
            <a:r>
              <a:rPr lang="yo-NG" dirty="0" smtClean="0"/>
              <a:t> Partnership, they will share those ideas with the </a:t>
            </a:r>
            <a:r>
              <a:rPr lang="yo-NG" i="1" dirty="0" smtClean="0"/>
              <a:t>Working Group</a:t>
            </a:r>
            <a:endParaRPr lang="yo-NG" dirty="0" smtClean="0"/>
          </a:p>
          <a:p>
            <a:r>
              <a:rPr lang="yo-NG" dirty="0" smtClean="0"/>
              <a:t>When people see that something might go wrong in the </a:t>
            </a:r>
            <a:r>
              <a:rPr lang="yo-NG" i="1" dirty="0" smtClean="0"/>
              <a:t>Local Decision Making</a:t>
            </a:r>
            <a:r>
              <a:rPr lang="yo-NG" dirty="0" smtClean="0"/>
              <a:t> Partnership, they will share these worries with the </a:t>
            </a:r>
            <a:r>
              <a:rPr lang="yo-NG" i="1" dirty="0" smtClean="0"/>
              <a:t>Working Group</a:t>
            </a:r>
            <a:endParaRPr lang="yo-NG" dirty="0" smtClean="0"/>
          </a:p>
          <a:p>
            <a:r>
              <a:rPr lang="yo-NG" dirty="0" smtClean="0"/>
              <a:t>If there are any problems in the Partnership, then the senior leaders in the Working Group will try and solve the problems, or bring the problem to the </a:t>
            </a:r>
            <a:r>
              <a:rPr lang="yo-NG" i="1" dirty="0" smtClean="0"/>
              <a:t>Regional Strategic Coordination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25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6424" y="4096512"/>
            <a:ext cx="849477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yo-NG" b="1" dirty="0">
                <a:ln/>
                <a:solidFill>
                  <a:schemeClr val="accent3"/>
                </a:solidFill>
              </a:rPr>
              <a:t>Dhapinyay romthu </a:t>
            </a:r>
            <a:r>
              <a:rPr lang="yo-NG" b="1" dirty="0" smtClean="0">
                <a:ln/>
                <a:solidFill>
                  <a:schemeClr val="accent3"/>
                </a:solidFill>
              </a:rPr>
              <a:t>djäma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 </a:t>
            </a:r>
            <a:endParaRPr lang="yo-NG" b="1" dirty="0">
              <a:ln/>
              <a:solidFill>
                <a:schemeClr val="accent3"/>
              </a:solidFill>
            </a:endParaRPr>
          </a:p>
          <a:p>
            <a:r>
              <a:rPr lang="yo-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</a:t>
            </a:r>
            <a:r>
              <a:rPr lang="yo-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orking in </a:t>
            </a:r>
            <a:r>
              <a:rPr lang="yo-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good </a:t>
            </a:r>
            <a:r>
              <a:rPr lang="yo-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faith, spirit of generosity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6424" y="2871216"/>
            <a:ext cx="747064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yo-NG" b="1" dirty="0" smtClean="0">
                <a:ln/>
                <a:solidFill>
                  <a:schemeClr val="accent3"/>
                </a:solidFill>
              </a:rPr>
              <a:t>Buku-djulkmaram dharŋgurr</a:t>
            </a:r>
          </a:p>
          <a:p>
            <a:r>
              <a:rPr lang="yo-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yo-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rading information in dialogue</a:t>
            </a:r>
            <a:endParaRPr lang="yo-NG" b="1" dirty="0" smtClean="0">
              <a:ln/>
              <a:solidFill>
                <a:schemeClr val="accent3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b="1" dirty="0" smtClean="0"/>
              <a:t>How will people</a:t>
            </a:r>
            <a:r>
              <a:rPr lang="en-US" b="1" i="1" dirty="0" smtClean="0"/>
              <a:t> </a:t>
            </a:r>
            <a:r>
              <a:rPr lang="en-US" b="1" dirty="0" smtClean="0"/>
              <a:t>work together in partnership?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1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78" y="2130996"/>
            <a:ext cx="2304851" cy="81923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16" y="2130996"/>
            <a:ext cx="3259615" cy="8040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56" y="3762572"/>
            <a:ext cx="2325711" cy="8417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73" y="3132801"/>
            <a:ext cx="1855043" cy="17140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19" y="2019194"/>
            <a:ext cx="1309172" cy="13091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723" y="3328366"/>
            <a:ext cx="1347880" cy="12759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" t="31734" r="6089" b="32000"/>
          <a:stretch/>
        </p:blipFill>
        <p:spPr>
          <a:xfrm>
            <a:off x="5491727" y="3553118"/>
            <a:ext cx="2008385" cy="82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  <a:p>
            <a:r>
              <a:rPr lang="yo-NG" dirty="0"/>
              <a:t>June 2019 - t</a:t>
            </a:r>
            <a:r>
              <a:rPr lang="en-US" dirty="0"/>
              <a:t>he first meeting of the new </a:t>
            </a:r>
            <a:r>
              <a:rPr lang="en-US" i="1" dirty="0"/>
              <a:t>Working Group</a:t>
            </a:r>
            <a:endParaRPr lang="en-US" dirty="0"/>
          </a:p>
          <a:p>
            <a:r>
              <a:rPr lang="yo-NG" dirty="0" smtClean="0"/>
              <a:t>Then the </a:t>
            </a:r>
            <a:r>
              <a:rPr lang="yo-NG" i="1" dirty="0" smtClean="0"/>
              <a:t>Working Group</a:t>
            </a:r>
            <a:r>
              <a:rPr lang="yo-NG" dirty="0" smtClean="0"/>
              <a:t> will meet every month 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b="1" dirty="0" smtClean="0"/>
              <a:t>When will the</a:t>
            </a:r>
            <a:r>
              <a:rPr lang="yo-NG" b="1" dirty="0" smtClean="0"/>
              <a:t> </a:t>
            </a:r>
            <a:r>
              <a:rPr lang="yo-NG" b="1" i="1" dirty="0" smtClean="0"/>
              <a:t>Working Group</a:t>
            </a:r>
            <a:r>
              <a:rPr lang="en-US" b="1" dirty="0" smtClean="0"/>
              <a:t> meet?</a:t>
            </a:r>
            <a:r>
              <a:rPr lang="yo-NG" b="1" i="1" dirty="0" smtClean="0"/>
              <a:t/>
            </a:r>
            <a:br>
              <a:rPr lang="yo-NG" b="1" i="1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257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yo-NG" dirty="0" smtClean="0"/>
          </a:p>
          <a:p>
            <a:r>
              <a:rPr lang="yo-NG" dirty="0" smtClean="0"/>
              <a:t>The </a:t>
            </a:r>
            <a:r>
              <a:rPr lang="yo-NG" i="1" dirty="0"/>
              <a:t>Working Group</a:t>
            </a:r>
            <a:r>
              <a:rPr lang="yo-NG" dirty="0"/>
              <a:t> </a:t>
            </a:r>
            <a:r>
              <a:rPr lang="yo-NG" dirty="0" smtClean="0"/>
              <a:t>will mostly </a:t>
            </a:r>
            <a:r>
              <a:rPr lang="yo-NG" dirty="0"/>
              <a:t>meet in </a:t>
            </a:r>
            <a:r>
              <a:rPr lang="yo-NG" dirty="0" smtClean="0"/>
              <a:t>Nhulunbuy</a:t>
            </a:r>
            <a:endParaRPr lang="en-US" dirty="0"/>
          </a:p>
          <a:p>
            <a:r>
              <a:rPr lang="yo-NG" dirty="0"/>
              <a:t>The </a:t>
            </a:r>
            <a:r>
              <a:rPr lang="yo-NG" i="1" dirty="0"/>
              <a:t>Working Group</a:t>
            </a:r>
            <a:r>
              <a:rPr lang="yo-NG" dirty="0"/>
              <a:t> may plan other meetings in different </a:t>
            </a:r>
            <a:r>
              <a:rPr lang="yo-NG" dirty="0" smtClean="0"/>
              <a:t>communities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b="1" dirty="0" smtClean="0"/>
              <a:t>Where will the</a:t>
            </a:r>
            <a:r>
              <a:rPr lang="yo-NG" b="1" dirty="0" smtClean="0"/>
              <a:t> </a:t>
            </a:r>
            <a:r>
              <a:rPr lang="yo-NG" b="1" i="1" dirty="0" smtClean="0"/>
              <a:t>Working Group</a:t>
            </a:r>
            <a:r>
              <a:rPr lang="en-US" b="1" dirty="0" smtClean="0"/>
              <a:t> meet?</a:t>
            </a:r>
            <a:r>
              <a:rPr lang="yo-NG" b="1" i="1" dirty="0" smtClean="0"/>
              <a:t/>
            </a:r>
            <a:br>
              <a:rPr lang="yo-NG" b="1" i="1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1570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yo-NG" b="1" dirty="0" smtClean="0"/>
              <a:t>Step 3:</a:t>
            </a:r>
            <a:r>
              <a:rPr lang="yo-NG" b="1" dirty="0"/>
              <a:t> </a:t>
            </a:r>
            <a:r>
              <a:rPr lang="yo-NG" b="1" i="1" dirty="0" smtClean="0"/>
              <a:t>Partnership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41877"/>
            <a:ext cx="8596668" cy="2283395"/>
          </a:xfrm>
        </p:spPr>
        <p:txBody>
          <a:bodyPr>
            <a:normAutofit/>
          </a:bodyPr>
          <a:lstStyle/>
          <a:p>
            <a:r>
              <a:rPr lang="yo-NG" dirty="0"/>
              <a:t>All of the thinking, talking and planning in the Working Group will be written into a new agreement called the </a:t>
            </a:r>
            <a:r>
              <a:rPr lang="yo-NG" i="1" dirty="0"/>
              <a:t>Local Decision Making Partnership </a:t>
            </a:r>
            <a:r>
              <a:rPr lang="yo-NG" i="1" dirty="0" smtClean="0"/>
              <a:t>Agreement.</a:t>
            </a:r>
            <a:endParaRPr lang="en-US" dirty="0"/>
          </a:p>
          <a:p>
            <a:r>
              <a:rPr lang="yo-NG" dirty="0"/>
              <a:t>The Governments and groups hope to finish a </a:t>
            </a:r>
            <a:r>
              <a:rPr lang="yo-NG" i="1" dirty="0"/>
              <a:t>Partnership Agreement</a:t>
            </a:r>
            <a:r>
              <a:rPr lang="yo-NG" dirty="0"/>
              <a:t> for </a:t>
            </a:r>
            <a:r>
              <a:rPr lang="yo-NG" i="1" dirty="0"/>
              <a:t>Local Decision Making</a:t>
            </a:r>
            <a:r>
              <a:rPr lang="yo-NG" dirty="0"/>
              <a:t> by June 2020. </a:t>
            </a:r>
            <a:endParaRPr lang="yo-NG" dirty="0" smtClean="0"/>
          </a:p>
          <a:p>
            <a:r>
              <a:rPr lang="yo-NG" dirty="0" smtClean="0"/>
              <a:t>The </a:t>
            </a:r>
            <a:r>
              <a:rPr lang="yo-NG" i="1" dirty="0"/>
              <a:t>Partnership Agreement</a:t>
            </a:r>
            <a:r>
              <a:rPr lang="yo-NG" dirty="0"/>
              <a:t> will map the pathway for everyone to walk down to make </a:t>
            </a:r>
            <a:r>
              <a:rPr lang="yo-NG" i="1" dirty="0"/>
              <a:t>Local Decision Making</a:t>
            </a:r>
            <a:r>
              <a:rPr lang="yo-NG" dirty="0"/>
              <a:t> real.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4984" y="4456612"/>
            <a:ext cx="54498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yo-NG" b="1" dirty="0" smtClean="0">
                <a:ln/>
                <a:solidFill>
                  <a:schemeClr val="accent3"/>
                </a:solidFill>
              </a:rPr>
              <a:t>Dhanara nhirrpan yalalaŋumirriw</a:t>
            </a:r>
          </a:p>
          <a:p>
            <a:r>
              <a:rPr lang="yo-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Setting a future time for a particular cause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1808" y="5459187"/>
            <a:ext cx="4233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yo-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English Action Words</a:t>
            </a:r>
            <a:endParaRPr lang="yo-NG" b="1" dirty="0" smtClean="0"/>
          </a:p>
          <a:p>
            <a:r>
              <a:rPr lang="yo-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r>
              <a:rPr lang="yo-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each an agreement or a milestone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984" y="5459187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yo-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Yolŋu Action Words</a:t>
            </a:r>
          </a:p>
          <a:p>
            <a:r>
              <a:rPr lang="yo-NG" b="1" dirty="0" smtClean="0">
                <a:ln/>
                <a:solidFill>
                  <a:schemeClr val="accent3"/>
                </a:solidFill>
              </a:rPr>
              <a:t>Buku-ŋayatham</a:t>
            </a:r>
            <a:r>
              <a:rPr lang="yo-NG" b="1" i="1" dirty="0">
                <a:ln/>
                <a:solidFill>
                  <a:schemeClr val="accent3"/>
                </a:solidFill>
              </a:rPr>
              <a:t>		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82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yo-NG" b="1" dirty="0" smtClean="0"/>
              <a:t>Step 4:</a:t>
            </a:r>
            <a:r>
              <a:rPr lang="yo-NG" b="1" i="1" dirty="0"/>
              <a:t> </a:t>
            </a:r>
            <a:r>
              <a:rPr lang="en-US" b="1" i="1" dirty="0" smtClean="0"/>
              <a:t>Implementation Plans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643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yo-NG" dirty="0" smtClean="0"/>
              <a:t>The </a:t>
            </a:r>
            <a:r>
              <a:rPr lang="en-US" i="1" dirty="0" smtClean="0"/>
              <a:t>Implementation Plans</a:t>
            </a:r>
            <a:r>
              <a:rPr lang="yo-NG" dirty="0" smtClean="0"/>
              <a:t> will explain:</a:t>
            </a:r>
          </a:p>
          <a:p>
            <a:r>
              <a:rPr lang="yo-NG" u="sng" dirty="0"/>
              <a:t>H</a:t>
            </a:r>
            <a:r>
              <a:rPr lang="yo-NG" u="sng" dirty="0" smtClean="0"/>
              <a:t>ow</a:t>
            </a:r>
            <a:r>
              <a:rPr lang="yo-NG" dirty="0" smtClean="0"/>
              <a:t> </a:t>
            </a:r>
            <a:r>
              <a:rPr lang="yo-NG" dirty="0"/>
              <a:t>Governments and groups will make changes to hand more control to Yolŋu leaders;  </a:t>
            </a:r>
            <a:endParaRPr lang="yo-NG" dirty="0" smtClean="0"/>
          </a:p>
          <a:p>
            <a:r>
              <a:rPr lang="yo-NG" u="sng" dirty="0" smtClean="0"/>
              <a:t>W</a:t>
            </a:r>
            <a:r>
              <a:rPr lang="en-US" u="sng" dirty="0" smtClean="0"/>
              <a:t>hen</a:t>
            </a:r>
            <a:r>
              <a:rPr lang="en-US" dirty="0" smtClean="0"/>
              <a:t> </a:t>
            </a:r>
            <a:r>
              <a:rPr lang="en-US" dirty="0"/>
              <a:t>these changes will happen</a:t>
            </a:r>
            <a:r>
              <a:rPr lang="yo-NG" dirty="0"/>
              <a:t>,</a:t>
            </a:r>
            <a:r>
              <a:rPr lang="en-US" dirty="0"/>
              <a:t> over the next ten years</a:t>
            </a:r>
            <a:r>
              <a:rPr lang="yo-NG" dirty="0"/>
              <a:t>;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9848" y="4379976"/>
            <a:ext cx="841248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yo-NG" b="1" dirty="0" smtClean="0">
                <a:ln/>
                <a:solidFill>
                  <a:schemeClr val="accent3"/>
                </a:solidFill>
              </a:rPr>
              <a:t>Dhayunhawuy gatjaḻ ŋayi dhu dhä-yuwalkthirri yan, marr ga ŋayi yaka dhu dhä-bäythirr</a:t>
            </a:r>
          </a:p>
          <a:p>
            <a:r>
              <a:rPr lang="yo-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handover process will be realised, so that (this opportunity) will not be missed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0256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yo-NG" i="1" dirty="0"/>
              <a:t>Local Decision Making</a:t>
            </a:r>
            <a:r>
              <a:rPr lang="yo-NG" dirty="0"/>
              <a:t> hopes to stop dividing </a:t>
            </a:r>
            <a:r>
              <a:rPr lang="en-AU" dirty="0" err="1"/>
              <a:t>Yolŋu</a:t>
            </a:r>
            <a:r>
              <a:rPr lang="en-AU" dirty="0"/>
              <a:t> leaders across many different boards and groups and help them come back together to look after their clans and country</a:t>
            </a:r>
            <a:r>
              <a:rPr lang="en-AU" dirty="0" smtClean="0"/>
              <a:t>.</a:t>
            </a:r>
            <a:endParaRPr lang="yo-NG" dirty="0" smtClean="0"/>
          </a:p>
          <a:p>
            <a:r>
              <a:rPr lang="en-AU" dirty="0" smtClean="0"/>
              <a:t>E</a:t>
            </a:r>
            <a:r>
              <a:rPr lang="yo-NG" dirty="0" smtClean="0"/>
              <a:t>veryone</a:t>
            </a:r>
            <a:r>
              <a:rPr lang="en-AU" dirty="0" smtClean="0"/>
              <a:t> look</a:t>
            </a:r>
            <a:r>
              <a:rPr lang="yo-NG" dirty="0" smtClean="0"/>
              <a:t>s</a:t>
            </a:r>
            <a:r>
              <a:rPr lang="en-AU" dirty="0" smtClean="0"/>
              <a:t> </a:t>
            </a:r>
            <a:r>
              <a:rPr lang="en-AU" dirty="0"/>
              <a:t>forward to the future when local </a:t>
            </a:r>
            <a:r>
              <a:rPr lang="en-AU" dirty="0" err="1"/>
              <a:t>Yolŋu</a:t>
            </a:r>
            <a:r>
              <a:rPr lang="en-AU" dirty="0"/>
              <a:t> in communities will make more </a:t>
            </a:r>
            <a:r>
              <a:rPr lang="yo-NG" dirty="0"/>
              <a:t>decision</a:t>
            </a:r>
            <a:r>
              <a:rPr lang="en-AU" dirty="0"/>
              <a:t>s, lead decisions and own decisions.  </a:t>
            </a:r>
            <a:endParaRPr lang="yo-NG" dirty="0" smtClean="0"/>
          </a:p>
          <a:p>
            <a:r>
              <a:rPr lang="yo-NG" dirty="0" smtClean="0"/>
              <a:t>The </a:t>
            </a:r>
            <a:r>
              <a:rPr lang="yo-NG" i="1" dirty="0"/>
              <a:t>Yolŋu Region Local Decision Making </a:t>
            </a:r>
            <a:r>
              <a:rPr lang="yo-NG" dirty="0"/>
              <a:t>policy will put </a:t>
            </a:r>
            <a:r>
              <a:rPr lang="en-AU" dirty="0" err="1"/>
              <a:t>Yolŋu</a:t>
            </a:r>
            <a:r>
              <a:rPr lang="en-AU" dirty="0"/>
              <a:t> </a:t>
            </a:r>
            <a:r>
              <a:rPr lang="en-AU" dirty="0" err="1"/>
              <a:t>cultur</a:t>
            </a:r>
            <a:r>
              <a:rPr lang="yo-NG" dirty="0"/>
              <a:t>e and Yolŋu </a:t>
            </a:r>
            <a:r>
              <a:rPr lang="en-AU" dirty="0"/>
              <a:t>leaders at the heart of decision</a:t>
            </a:r>
            <a:r>
              <a:rPr lang="yo-NG" dirty="0"/>
              <a:t>s to </a:t>
            </a:r>
            <a:r>
              <a:rPr lang="en-AU" dirty="0"/>
              <a:t>benefit </a:t>
            </a:r>
            <a:r>
              <a:rPr lang="yo-NG" dirty="0"/>
              <a:t>Yolŋu in East Arnhem Land.</a:t>
            </a:r>
            <a:endParaRPr lang="en-AU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45536" y="5348221"/>
            <a:ext cx="473659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yo-NG" b="1" dirty="0">
                <a:ln/>
                <a:solidFill>
                  <a:schemeClr val="accent3"/>
                </a:solidFill>
              </a:rPr>
              <a:t>Ŋanapurr Yolŋu </a:t>
            </a:r>
            <a:r>
              <a:rPr lang="yo-NG" b="1" dirty="0" smtClean="0">
                <a:ln/>
                <a:solidFill>
                  <a:schemeClr val="accent3"/>
                </a:solidFill>
              </a:rPr>
              <a:t>ŋayaŋu-waŋgany</a:t>
            </a:r>
          </a:p>
          <a:p>
            <a:r>
              <a:rPr lang="yo-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 </a:t>
            </a:r>
            <a:r>
              <a:rPr lang="yo-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Yolŋu are united in spirit</a:t>
            </a:r>
            <a:endParaRPr lang="en-US" b="1" dirty="0">
              <a:ln/>
              <a:solidFill>
                <a:schemeClr val="accent3"/>
              </a:solidFill>
            </a:endParaRPr>
          </a:p>
          <a:p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yo-NG" b="1" dirty="0" smtClean="0"/>
              <a:t>Step 5: </a:t>
            </a:r>
            <a:r>
              <a:rPr lang="yo-NG" b="1" i="1" dirty="0" smtClean="0"/>
              <a:t>Yolŋu Region </a:t>
            </a:r>
            <a:r>
              <a:rPr lang="en-US" b="1" i="1" dirty="0" smtClean="0"/>
              <a:t>Local Decision Making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9003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yo-NG" b="1" dirty="0"/>
              <a:t>What is </a:t>
            </a:r>
            <a:r>
              <a:rPr lang="yo-NG" b="1" i="1" dirty="0"/>
              <a:t>Local Decision Making</a:t>
            </a:r>
            <a:r>
              <a:rPr lang="yo-NG" b="1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6417373" cy="4110962"/>
          </a:xfrm>
        </p:spPr>
        <p:txBody>
          <a:bodyPr/>
          <a:lstStyle/>
          <a:p>
            <a:r>
              <a:rPr lang="en-AU" dirty="0"/>
              <a:t>The Northern Territory Government </a:t>
            </a:r>
            <a:r>
              <a:rPr lang="yo-NG" dirty="0"/>
              <a:t>has a new policy called </a:t>
            </a:r>
            <a:r>
              <a:rPr lang="en-AU" i="1" dirty="0"/>
              <a:t>Local Decision </a:t>
            </a:r>
            <a:r>
              <a:rPr lang="en-AU" i="1" dirty="0" smtClean="0"/>
              <a:t>Making</a:t>
            </a:r>
            <a:r>
              <a:rPr lang="yo-NG" dirty="0" smtClean="0"/>
              <a:t>, or </a:t>
            </a:r>
            <a:r>
              <a:rPr lang="yo-NG" i="1" dirty="0" smtClean="0"/>
              <a:t>LDM</a:t>
            </a:r>
            <a:r>
              <a:rPr lang="yo-NG" dirty="0" smtClean="0"/>
              <a:t> for short.</a:t>
            </a:r>
            <a:endParaRPr lang="en-US" dirty="0"/>
          </a:p>
          <a:p>
            <a:r>
              <a:rPr lang="yo-NG" dirty="0" smtClean="0"/>
              <a:t>This policy supports Aboriginal people </a:t>
            </a:r>
            <a:r>
              <a:rPr lang="yo-NG" dirty="0"/>
              <a:t>to </a:t>
            </a:r>
            <a:r>
              <a:rPr lang="yo-NG" dirty="0" smtClean="0"/>
              <a:t>make </a:t>
            </a:r>
            <a:r>
              <a:rPr lang="yo-NG" dirty="0"/>
              <a:t>decisions </a:t>
            </a:r>
            <a:r>
              <a:rPr lang="yo-NG" dirty="0" smtClean="0"/>
              <a:t>about things that affect </a:t>
            </a:r>
            <a:r>
              <a:rPr lang="en-US" dirty="0" smtClean="0"/>
              <a:t>Aboriginal communities</a:t>
            </a:r>
            <a:r>
              <a:rPr lang="yo-NG" dirty="0" smtClean="0"/>
              <a:t>. </a:t>
            </a:r>
          </a:p>
          <a:p>
            <a:r>
              <a:rPr lang="yo-NG" dirty="0" smtClean="0"/>
              <a:t>In the Yolŋu area, the Northern Territory Government will work with Yolŋu leaders and homelands to find pathways for </a:t>
            </a:r>
            <a:r>
              <a:rPr lang="yo-NG" i="1" dirty="0" smtClean="0"/>
              <a:t>Local Decision Making</a:t>
            </a:r>
            <a:r>
              <a:rPr lang="yo-NG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707" y="1930400"/>
            <a:ext cx="2810256" cy="3736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8096" y="4645152"/>
            <a:ext cx="598017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yo-NG" b="1" dirty="0">
                <a:ln/>
                <a:solidFill>
                  <a:schemeClr val="accent3"/>
                </a:solidFill>
              </a:rPr>
              <a:t>Dhayunhamirr rom </a:t>
            </a:r>
          </a:p>
          <a:p>
            <a:r>
              <a:rPr lang="yo-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pattern of mutual commitment </a:t>
            </a:r>
            <a:r>
              <a:rPr lang="yo-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which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allow</a:t>
            </a:r>
            <a:r>
              <a:rPr lang="yo-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another party to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take more responsibility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415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yo-NG" b="1" dirty="0" smtClean="0"/>
              <a:t>Some Guiding Principles...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yo-NG" dirty="0"/>
              <a:t>Here are some of the</a:t>
            </a:r>
            <a:r>
              <a:rPr lang="en-AU" dirty="0"/>
              <a:t> main ideas behind </a:t>
            </a:r>
            <a:r>
              <a:rPr lang="en-AU" i="1" dirty="0"/>
              <a:t>Local Decision Making</a:t>
            </a:r>
            <a:r>
              <a:rPr lang="en-AU" dirty="0"/>
              <a:t>, </a:t>
            </a:r>
            <a:br>
              <a:rPr lang="en-AU" dirty="0"/>
            </a:br>
            <a:r>
              <a:rPr lang="en-AU" dirty="0"/>
              <a:t>from the Aboriginal Peak Organisations Northern Territory (APONT):</a:t>
            </a:r>
            <a:endParaRPr lang="en-US" dirty="0"/>
          </a:p>
          <a:p>
            <a:pPr lvl="0"/>
            <a:r>
              <a:rPr lang="en-AU" b="1" dirty="0" smtClean="0"/>
              <a:t>Community </a:t>
            </a:r>
            <a:r>
              <a:rPr lang="en-AU" b="1" dirty="0"/>
              <a:t>Control and Self-determination</a:t>
            </a:r>
            <a:r>
              <a:rPr lang="en-AU" dirty="0"/>
              <a:t>: </a:t>
            </a:r>
            <a:r>
              <a:rPr lang="yo-NG" dirty="0"/>
              <a:t>Yolŋu</a:t>
            </a:r>
            <a:r>
              <a:rPr lang="en-AU" dirty="0"/>
              <a:t> people and organisations need to be in the ‘driver’s seat’ and have control over services and programs delivered in their communities.  </a:t>
            </a:r>
            <a:endParaRPr lang="en-US" dirty="0"/>
          </a:p>
          <a:p>
            <a:pPr lvl="0"/>
            <a:r>
              <a:rPr lang="en-AU" b="1" dirty="0"/>
              <a:t>Flexible, place-based approaches: </a:t>
            </a:r>
            <a:r>
              <a:rPr lang="en-AU" dirty="0"/>
              <a:t>This means </a:t>
            </a:r>
            <a:r>
              <a:rPr lang="en-AU" i="1" dirty="0"/>
              <a:t>that Local Decision Making</a:t>
            </a:r>
            <a:r>
              <a:rPr lang="en-AU" dirty="0"/>
              <a:t> will bring out different agreements and plans in different places. This is because groups around the </a:t>
            </a:r>
            <a:r>
              <a:rPr lang="en-AU" dirty="0" err="1"/>
              <a:t>Yolŋu</a:t>
            </a:r>
            <a:r>
              <a:rPr lang="en-AU" dirty="0"/>
              <a:t> Region are all different.  </a:t>
            </a:r>
            <a:endParaRPr lang="en-US" dirty="0"/>
          </a:p>
          <a:p>
            <a:pPr lvl="0"/>
            <a:r>
              <a:rPr lang="en-AU" b="1" dirty="0"/>
              <a:t>Co-design: </a:t>
            </a:r>
            <a:r>
              <a:rPr lang="en-AU" dirty="0"/>
              <a:t>this means that governments and groups in this Partnership Commitment are drawing or designing the pathway to </a:t>
            </a:r>
            <a:r>
              <a:rPr lang="en-AU" i="1" dirty="0"/>
              <a:t>Local Decision Making</a:t>
            </a:r>
            <a:r>
              <a:rPr lang="en-AU" dirty="0"/>
              <a:t> together.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72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yo-NG" b="1" dirty="0" smtClean="0"/>
              <a:t>Some Yolŋu vocabulary...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7334" y="2212848"/>
            <a:ext cx="886053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yo-NG" b="1" dirty="0">
                <a:ln/>
                <a:solidFill>
                  <a:schemeClr val="accent3"/>
                </a:solidFill>
              </a:rPr>
              <a:t>Ŋanapurruŋguyi yan ŋanapurruŋkalaŋaw </a:t>
            </a:r>
            <a:r>
              <a:rPr lang="yo-NG" b="1" dirty="0" smtClean="0">
                <a:ln/>
                <a:solidFill>
                  <a:schemeClr val="accent3"/>
                </a:solidFill>
              </a:rPr>
              <a:t>walŋaw, dhukarr djarryun </a:t>
            </a:r>
          </a:p>
          <a:p>
            <a:r>
              <a:rPr lang="yo-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 Yolŋu choose for our future</a:t>
            </a:r>
            <a:endParaRPr lang="en-US" b="1" dirty="0">
              <a:ln/>
              <a:solidFill>
                <a:schemeClr val="accent3"/>
              </a:solidFill>
            </a:endParaRPr>
          </a:p>
          <a:p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334" y="4738041"/>
            <a:ext cx="886053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</a:rPr>
              <a:t>Waka’</a:t>
            </a:r>
            <a:r>
              <a:rPr lang="yo-NG" b="1" dirty="0" smtClean="0">
                <a:ln/>
                <a:solidFill>
                  <a:schemeClr val="accent3"/>
                </a:solidFill>
              </a:rPr>
              <a:t>ŋurrkanhawuyŋur romŋur</a:t>
            </a:r>
          </a:p>
          <a:p>
            <a:r>
              <a:rPr lang="yo-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yo-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 recognition </a:t>
            </a:r>
            <a:r>
              <a:rPr lang="yo-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that people have been “born and bred” in a place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334" y="3418626"/>
            <a:ext cx="886053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yo-NG" b="1" dirty="0">
                <a:ln/>
                <a:solidFill>
                  <a:schemeClr val="accent3"/>
                </a:solidFill>
              </a:rPr>
              <a:t>Märryu yuwalkthu dhayum </a:t>
            </a:r>
            <a:r>
              <a:rPr lang="yo-NG" b="1" dirty="0" smtClean="0">
                <a:ln/>
                <a:solidFill>
                  <a:schemeClr val="accent3"/>
                </a:solidFill>
              </a:rPr>
              <a:t>yolŋuwal dhukarrwu </a:t>
            </a:r>
            <a:r>
              <a:rPr lang="yo-NG" b="1" dirty="0">
                <a:ln/>
                <a:solidFill>
                  <a:schemeClr val="accent3"/>
                </a:solidFill>
              </a:rPr>
              <a:t>bunharaw wo djulamgu </a:t>
            </a:r>
            <a:r>
              <a:rPr lang="yo-NG" b="1" dirty="0" smtClean="0">
                <a:ln/>
                <a:solidFill>
                  <a:schemeClr val="accent3"/>
                </a:solidFill>
              </a:rPr>
              <a:t>djämaw</a:t>
            </a:r>
            <a:endParaRPr lang="en-US" b="1" dirty="0" smtClean="0">
              <a:ln/>
              <a:solidFill>
                <a:schemeClr val="accent3"/>
              </a:solidFill>
            </a:endParaRPr>
          </a:p>
          <a:p>
            <a:r>
              <a:rPr lang="yo-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 a spirit of integrity, enabling Yolŋu to create the pathway and strategy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88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yo-NG" dirty="0" smtClean="0"/>
              <a:t>In 2017 and 2018, the Northern Territory Government heard Yolŋu say:</a:t>
            </a:r>
            <a:endParaRPr lang="en-US" dirty="0"/>
          </a:p>
          <a:p>
            <a:r>
              <a:rPr lang="yo-NG" dirty="0"/>
              <a:t>M</a:t>
            </a:r>
            <a:r>
              <a:rPr lang="yo-NG" dirty="0" smtClean="0"/>
              <a:t>any </a:t>
            </a:r>
            <a:r>
              <a:rPr lang="yo-NG" dirty="0"/>
              <a:t>policies have changed in East Arnhem Land over the last 10-15 years</a:t>
            </a:r>
            <a:endParaRPr lang="en-US" dirty="0"/>
          </a:p>
          <a:p>
            <a:r>
              <a:rPr lang="yo-NG" dirty="0" smtClean="0"/>
              <a:t>There </a:t>
            </a:r>
            <a:r>
              <a:rPr lang="yo-NG" dirty="0"/>
              <a:t>are many different </a:t>
            </a:r>
            <a:r>
              <a:rPr lang="en-AU" dirty="0"/>
              <a:t>governance groups and committees</a:t>
            </a:r>
            <a:endParaRPr lang="en-US" dirty="0"/>
          </a:p>
          <a:p>
            <a:r>
              <a:rPr lang="yo-NG" dirty="0"/>
              <a:t>It is difficult for Yolŋu leaders to show unity and authority</a:t>
            </a:r>
            <a:endParaRPr lang="en-US" dirty="0"/>
          </a:p>
          <a:p>
            <a:r>
              <a:rPr lang="yo-NG" dirty="0"/>
              <a:t>Governments and other Balanda have decided what work is most important in Yolŋu communities</a:t>
            </a:r>
            <a:endParaRPr lang="en-US" dirty="0"/>
          </a:p>
          <a:p>
            <a:r>
              <a:rPr lang="yo-NG" dirty="0"/>
              <a:t>Governments and other Balanda have decided </a:t>
            </a:r>
            <a:r>
              <a:rPr lang="yo-NG" dirty="0" smtClean="0"/>
              <a:t>how </a:t>
            </a:r>
            <a:r>
              <a:rPr lang="yo-NG" dirty="0"/>
              <a:t>that </a:t>
            </a:r>
            <a:r>
              <a:rPr lang="yo-NG" dirty="0" smtClean="0"/>
              <a:t>work will be done</a:t>
            </a:r>
            <a:endParaRPr lang="en-US" dirty="0"/>
          </a:p>
          <a:p>
            <a:r>
              <a:rPr lang="yo-NG" dirty="0"/>
              <a:t>Yolŋu clans and leaders have little power over what happens in their home communities.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90872" cy="1320800"/>
          </a:xfrm>
        </p:spPr>
        <p:txBody>
          <a:bodyPr>
            <a:normAutofit/>
          </a:bodyPr>
          <a:lstStyle/>
          <a:p>
            <a:r>
              <a:rPr lang="yo-NG" b="1" dirty="0"/>
              <a:t>Where did </a:t>
            </a:r>
            <a:r>
              <a:rPr lang="en-US" b="1" dirty="0" smtClean="0"/>
              <a:t>the </a:t>
            </a:r>
            <a:r>
              <a:rPr lang="yo-NG" b="1" i="1" dirty="0" smtClean="0"/>
              <a:t>Local </a:t>
            </a:r>
            <a:r>
              <a:rPr lang="yo-NG" b="1" i="1" dirty="0"/>
              <a:t>Decision Making</a:t>
            </a:r>
            <a:r>
              <a:rPr lang="yo-NG" b="1" dirty="0"/>
              <a:t> </a:t>
            </a:r>
            <a:r>
              <a:rPr lang="yo-NG" b="1" dirty="0" smtClean="0"/>
              <a:t>policy come </a:t>
            </a:r>
            <a:r>
              <a:rPr lang="yo-NG" b="1" dirty="0"/>
              <a:t>from?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798360" cy="229886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yo-NG" dirty="0" smtClean="0"/>
              <a:t>The Northern Territory </a:t>
            </a:r>
            <a:r>
              <a:rPr lang="en-US" dirty="0" smtClean="0"/>
              <a:t>Government </a:t>
            </a:r>
            <a:r>
              <a:rPr lang="yo-NG" dirty="0" smtClean="0"/>
              <a:t>says</a:t>
            </a:r>
            <a:r>
              <a:rPr lang="yo-NG" dirty="0"/>
              <a:t>:</a:t>
            </a:r>
            <a:endParaRPr lang="en-US" dirty="0"/>
          </a:p>
          <a:p>
            <a:r>
              <a:rPr lang="yo-NG" dirty="0"/>
              <a:t>T</a:t>
            </a:r>
            <a:r>
              <a:rPr lang="yo-NG" dirty="0" smtClean="0"/>
              <a:t>he </a:t>
            </a:r>
            <a:r>
              <a:rPr lang="yo-NG" dirty="0"/>
              <a:t>old ways </a:t>
            </a:r>
            <a:r>
              <a:rPr lang="en-US" dirty="0" smtClean="0"/>
              <a:t>that the Government have </a:t>
            </a:r>
            <a:r>
              <a:rPr lang="yo-NG" dirty="0" smtClean="0"/>
              <a:t>ma</a:t>
            </a:r>
            <a:r>
              <a:rPr lang="en-US" dirty="0" smtClean="0"/>
              <a:t>de</a:t>
            </a:r>
            <a:r>
              <a:rPr lang="yo-NG" dirty="0" smtClean="0"/>
              <a:t> decisions do not work</a:t>
            </a:r>
            <a:endParaRPr lang="en-US" dirty="0"/>
          </a:p>
          <a:p>
            <a:r>
              <a:rPr lang="yo-NG" dirty="0" smtClean="0"/>
              <a:t>The </a:t>
            </a:r>
            <a:r>
              <a:rPr lang="yo-NG" dirty="0"/>
              <a:t>power to make decisions for Yolŋu communities belongs with Yolŋu people</a:t>
            </a:r>
            <a:endParaRPr lang="en-US" dirty="0"/>
          </a:p>
          <a:p>
            <a:r>
              <a:rPr lang="yo-NG" dirty="0" smtClean="0"/>
              <a:t>The </a:t>
            </a:r>
            <a:r>
              <a:rPr lang="yo-NG" dirty="0"/>
              <a:t>Northern Territory Government </a:t>
            </a:r>
            <a:r>
              <a:rPr lang="yo-NG" dirty="0" smtClean="0"/>
              <a:t>will not </a:t>
            </a:r>
            <a:r>
              <a:rPr lang="yo-NG" dirty="0"/>
              <a:t>move too quickly or too slowly, but at the right pace with Yolŋu people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7334" y="4689647"/>
            <a:ext cx="859666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AU" b="1" dirty="0">
                <a:ln/>
                <a:solidFill>
                  <a:schemeClr val="accent3"/>
                </a:solidFill>
              </a:rPr>
              <a:t>“The old way is finished. </a:t>
            </a:r>
            <a:r>
              <a:rPr lang="yo-NG" b="1" dirty="0">
                <a:ln/>
                <a:solidFill>
                  <a:schemeClr val="accent3"/>
                </a:solidFill>
              </a:rPr>
              <a:t>At the pace communities are comfortable, t</a:t>
            </a:r>
            <a:r>
              <a:rPr lang="en-AU" b="1" dirty="0">
                <a:ln/>
                <a:solidFill>
                  <a:schemeClr val="accent3"/>
                </a:solidFill>
              </a:rPr>
              <a:t>he (Northern Territory) Government is </a:t>
            </a:r>
            <a:r>
              <a:rPr lang="yo-NG" b="1" dirty="0">
                <a:ln/>
                <a:solidFill>
                  <a:schemeClr val="accent3"/>
                </a:solidFill>
              </a:rPr>
              <a:t>ceding</a:t>
            </a:r>
            <a:r>
              <a:rPr lang="en-AU" b="1" dirty="0">
                <a:ln/>
                <a:solidFill>
                  <a:schemeClr val="accent3"/>
                </a:solidFill>
              </a:rPr>
              <a:t> decision-making power</a:t>
            </a:r>
            <a:r>
              <a:rPr lang="yo-NG" b="1" dirty="0">
                <a:ln/>
                <a:solidFill>
                  <a:schemeClr val="accent3"/>
                </a:solidFill>
              </a:rPr>
              <a:t> back</a:t>
            </a:r>
            <a:r>
              <a:rPr lang="en-AU" b="1" dirty="0">
                <a:ln/>
                <a:solidFill>
                  <a:schemeClr val="accent3"/>
                </a:solidFill>
              </a:rPr>
              <a:t> to where it belongs, the communities.”</a:t>
            </a:r>
            <a:endParaRPr lang="en-US" b="1" dirty="0">
              <a:ln/>
              <a:solidFill>
                <a:schemeClr val="accent3"/>
              </a:solidFill>
            </a:endParaRPr>
          </a:p>
          <a:p>
            <a:r>
              <a:rPr lang="en-AU" b="1" dirty="0">
                <a:ln/>
                <a:solidFill>
                  <a:schemeClr val="accent3"/>
                </a:solidFill>
              </a:rPr>
              <a:t>		</a:t>
            </a:r>
            <a:r>
              <a:rPr lang="yo-NG" b="1" dirty="0">
                <a:ln/>
                <a:solidFill>
                  <a:schemeClr val="accent3"/>
                </a:solidFill>
              </a:rPr>
              <a:t>		</a:t>
            </a:r>
            <a:r>
              <a:rPr lang="yo-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Michael </a:t>
            </a:r>
            <a:r>
              <a:rPr lang="yo-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Gunner, Barunga Festival, 2018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90872" cy="1320800"/>
          </a:xfrm>
        </p:spPr>
        <p:txBody>
          <a:bodyPr>
            <a:normAutofit/>
          </a:bodyPr>
          <a:lstStyle/>
          <a:p>
            <a:r>
              <a:rPr lang="yo-NG" b="1" dirty="0"/>
              <a:t>Where did </a:t>
            </a:r>
            <a:r>
              <a:rPr lang="en-US" b="1" dirty="0" smtClean="0"/>
              <a:t>the </a:t>
            </a:r>
            <a:r>
              <a:rPr lang="yo-NG" b="1" i="1" dirty="0" smtClean="0"/>
              <a:t>Local </a:t>
            </a:r>
            <a:r>
              <a:rPr lang="yo-NG" b="1" i="1" dirty="0"/>
              <a:t>Decision Making</a:t>
            </a:r>
            <a:r>
              <a:rPr lang="yo-NG" b="1" dirty="0"/>
              <a:t> </a:t>
            </a:r>
            <a:r>
              <a:rPr lang="yo-NG" b="1" dirty="0" smtClean="0"/>
              <a:t>policy come </a:t>
            </a:r>
            <a:r>
              <a:rPr lang="yo-NG" b="1" dirty="0"/>
              <a:t>from?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yo-NG" b="1" dirty="0"/>
              <a:t>The Journey of </a:t>
            </a:r>
            <a:r>
              <a:rPr lang="yo-NG" b="1" i="1" dirty="0"/>
              <a:t>Partnership Commitment</a:t>
            </a:r>
            <a:r>
              <a:rPr lang="yo-NG" b="1" dirty="0"/>
              <a:t>, </a:t>
            </a:r>
            <a:r>
              <a:rPr lang="yo-NG" b="1" i="1" dirty="0"/>
              <a:t>Agreement</a:t>
            </a:r>
            <a:r>
              <a:rPr lang="yo-NG" b="1" dirty="0"/>
              <a:t> and </a:t>
            </a:r>
            <a:r>
              <a:rPr lang="yo-NG" b="1" i="1" dirty="0"/>
              <a:t>Local Decision </a:t>
            </a:r>
            <a:r>
              <a:rPr lang="yo-NG" b="1" i="1" dirty="0" smtClean="0"/>
              <a:t>Making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62739734"/>
              </p:ext>
            </p:extLst>
          </p:nvPr>
        </p:nvGraphicFramePr>
        <p:xfrm>
          <a:off x="1703195" y="2713093"/>
          <a:ext cx="6544945" cy="392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930400"/>
            <a:ext cx="8419532" cy="3880773"/>
          </a:xfrm>
        </p:spPr>
        <p:txBody>
          <a:bodyPr/>
          <a:lstStyle/>
          <a:p>
            <a:pPr marL="0" indent="0">
              <a:buNone/>
            </a:pPr>
            <a:r>
              <a:rPr lang="yo-NG" dirty="0" smtClean="0"/>
              <a:t>This diagram shows the steps on the pathway to </a:t>
            </a:r>
            <a:r>
              <a:rPr lang="yo-NG" i="1" dirty="0" smtClean="0"/>
              <a:t>Local Decision Making</a:t>
            </a:r>
            <a:r>
              <a:rPr lang="yo-NG" dirty="0" smtClean="0"/>
              <a:t> in northeast Arnhem Land.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4161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Step 1: </a:t>
            </a:r>
            <a:r>
              <a:rPr lang="yo-NG" b="1" dirty="0" smtClean="0"/>
              <a:t>The </a:t>
            </a:r>
            <a:r>
              <a:rPr lang="yo-NG" b="1" i="1" dirty="0"/>
              <a:t>Partnership Commitment</a:t>
            </a:r>
            <a:r>
              <a:rPr lang="yo-NG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yo-NG" dirty="0"/>
              <a:t>All of the Governments and groups who are signing this </a:t>
            </a:r>
            <a:r>
              <a:rPr lang="yo-NG" i="1" dirty="0"/>
              <a:t>Partnership Commitment</a:t>
            </a:r>
            <a:r>
              <a:rPr lang="yo-NG" dirty="0"/>
              <a:t> agree about many </a:t>
            </a:r>
            <a:r>
              <a:rPr lang="yo-NG" dirty="0" smtClean="0"/>
              <a:t>important ideas and principles: </a:t>
            </a:r>
            <a:endParaRPr lang="en-US" dirty="0"/>
          </a:p>
          <a:p>
            <a:r>
              <a:rPr lang="yo-NG" dirty="0"/>
              <a:t>Yolŋu people still hold </a:t>
            </a:r>
            <a:r>
              <a:rPr lang="en-AU" dirty="0"/>
              <a:t>their language, customs and laws, </a:t>
            </a:r>
            <a:r>
              <a:rPr lang="yo-NG" dirty="0"/>
              <a:t>their </a:t>
            </a:r>
            <a:r>
              <a:rPr lang="en-AU" dirty="0"/>
              <a:t>land and sea ownership and custodianship, </a:t>
            </a:r>
            <a:r>
              <a:rPr lang="yo-NG" dirty="0"/>
              <a:t>their </a:t>
            </a:r>
            <a:r>
              <a:rPr lang="en-AU" dirty="0"/>
              <a:t>culture, </a:t>
            </a:r>
            <a:r>
              <a:rPr lang="en-AU" dirty="0" err="1"/>
              <a:t>songlines</a:t>
            </a:r>
            <a:r>
              <a:rPr lang="en-AU" dirty="0"/>
              <a:t> and societies</a:t>
            </a:r>
            <a:endParaRPr lang="en-US" dirty="0"/>
          </a:p>
          <a:p>
            <a:pPr lvl="0"/>
            <a:r>
              <a:rPr lang="yo-NG" i="1" dirty="0"/>
              <a:t>Local Decision Making</a:t>
            </a:r>
            <a:r>
              <a:rPr lang="yo-NG" dirty="0"/>
              <a:t> policy will only work if Yolŋu leaders are sharing knowledge and ideas and worries </a:t>
            </a:r>
            <a:r>
              <a:rPr lang="yo-NG" dirty="0" smtClean="0"/>
              <a:t>openly</a:t>
            </a:r>
          </a:p>
          <a:p>
            <a:pPr lvl="0"/>
            <a:r>
              <a:rPr lang="yo-NG" dirty="0" smtClean="0"/>
              <a:t>Balanda </a:t>
            </a:r>
            <a:r>
              <a:rPr lang="yo-NG" dirty="0"/>
              <a:t>and Yolŋu </a:t>
            </a:r>
            <a:r>
              <a:rPr lang="yo-NG" dirty="0" smtClean="0"/>
              <a:t>will learn </a:t>
            </a:r>
            <a:r>
              <a:rPr lang="yo-NG" dirty="0"/>
              <a:t>from each other about ways of sharing information, leading, and making </a:t>
            </a:r>
            <a:r>
              <a:rPr lang="yo-NG" dirty="0" smtClean="0"/>
              <a:t>decisions</a:t>
            </a:r>
            <a:endParaRPr lang="en-US" dirty="0"/>
          </a:p>
          <a:p>
            <a:r>
              <a:rPr lang="yo-NG" dirty="0"/>
              <a:t>Balanda and Yolŋu </a:t>
            </a:r>
            <a:r>
              <a:rPr lang="yo-NG" dirty="0" smtClean="0"/>
              <a:t>will </a:t>
            </a:r>
            <a:r>
              <a:rPr lang="yo-NG" dirty="0"/>
              <a:t>talk respectfully and honestly together, so that strong relationships and trust can </a:t>
            </a:r>
            <a:r>
              <a:rPr lang="yo-NG" dirty="0" smtClean="0"/>
              <a:t>grow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0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5124</TotalTime>
  <Words>1509</Words>
  <Application>Microsoft Office PowerPoint</Application>
  <PresentationFormat>Widescreen</PresentationFormat>
  <Paragraphs>145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Wingdings 3</vt:lpstr>
      <vt:lpstr>Facet</vt:lpstr>
      <vt:lpstr>Yolŋu Region  Local Decision Making  Partnership Commitment </vt:lpstr>
      <vt:lpstr>PowerPoint Presentation</vt:lpstr>
      <vt:lpstr>What is Local Decision Making?</vt:lpstr>
      <vt:lpstr>Some Guiding Principles...</vt:lpstr>
      <vt:lpstr>Some Yolŋu vocabulary...</vt:lpstr>
      <vt:lpstr>Where did the Local Decision Making policy come from? </vt:lpstr>
      <vt:lpstr>Where did the Local Decision Making policy come from? </vt:lpstr>
      <vt:lpstr>The Journey of Partnership Commitment, Agreement and Local Decision Making</vt:lpstr>
      <vt:lpstr>Step 1: The Partnership Commitment </vt:lpstr>
      <vt:lpstr>Step 1: The Partnership Commitment </vt:lpstr>
      <vt:lpstr>PowerPoint Presentation</vt:lpstr>
      <vt:lpstr>Step 2: The Working Group </vt:lpstr>
      <vt:lpstr>Who is in the Working Group?  </vt:lpstr>
      <vt:lpstr>PowerPoint Presentation</vt:lpstr>
      <vt:lpstr>What will the Working Group do in 2019? </vt:lpstr>
      <vt:lpstr>What will the Working Group do in 2020? </vt:lpstr>
      <vt:lpstr>PowerPoint Presentation</vt:lpstr>
      <vt:lpstr>How will people work together in partnership?</vt:lpstr>
      <vt:lpstr>How will people work together in partnership?</vt:lpstr>
      <vt:lpstr>When will the Working Group meet? </vt:lpstr>
      <vt:lpstr>Where will the Working Group meet? </vt:lpstr>
      <vt:lpstr>Step 3: Partnership Agreement</vt:lpstr>
      <vt:lpstr>Step 4: Implementation Plans</vt:lpstr>
      <vt:lpstr>Step 5: Yolŋu Region Local Decision Making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Yolŋu Region  Local Decision Making</dc:title>
  <dc:creator>Hannah Harper</dc:creator>
  <cp:lastModifiedBy>Hannah Harper</cp:lastModifiedBy>
  <cp:revision>45</cp:revision>
  <dcterms:created xsi:type="dcterms:W3CDTF">2019-05-24T03:34:14Z</dcterms:created>
  <dcterms:modified xsi:type="dcterms:W3CDTF">2019-05-29T02:40:34Z</dcterms:modified>
</cp:coreProperties>
</file>